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Lexend SemiBold"/>
      <p:regular r:id="rId26"/>
      <p:bold r:id="rId27"/>
    </p:embeddedFont>
    <p:embeddedFont>
      <p:font typeface="Lexend Light"/>
      <p:regular r:id="rId28"/>
      <p:bold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Roboto Light"/>
      <p:regular r:id="rId34"/>
      <p:bold r:id="rId35"/>
      <p:italic r:id="rId36"/>
      <p:boldItalic r:id="rId37"/>
    </p:embeddedFont>
    <p:embeddedFont>
      <p:font typeface="Lexend"/>
      <p:regular r:id="rId38"/>
      <p:bold r:id="rId39"/>
    </p:embeddedFont>
    <p:embeddedFont>
      <p:font typeface="Century Gothic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E22926C-8644-4B77-9078-23B042B0570F}">
  <a:tblStyle styleId="{2E22926C-8644-4B77-9078-23B042B057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enturyGothic-regular.fntdata"/><Relationship Id="rId20" Type="http://schemas.openxmlformats.org/officeDocument/2006/relationships/slide" Target="slides/slide14.xml"/><Relationship Id="rId42" Type="http://schemas.openxmlformats.org/officeDocument/2006/relationships/font" Target="fonts/CenturyGothic-italic.fntdata"/><Relationship Id="rId41" Type="http://schemas.openxmlformats.org/officeDocument/2006/relationships/font" Target="fonts/CenturyGothic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CenturyGothic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exendSemiBold-regular.fntdata"/><Relationship Id="rId25" Type="http://schemas.openxmlformats.org/officeDocument/2006/relationships/slide" Target="slides/slide19.xml"/><Relationship Id="rId28" Type="http://schemas.openxmlformats.org/officeDocument/2006/relationships/font" Target="fonts/LexendLight-regular.fntdata"/><Relationship Id="rId27" Type="http://schemas.openxmlformats.org/officeDocument/2006/relationships/font" Target="fonts/LexendSemiBold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exendLigh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5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4.xml"/><Relationship Id="rId32" Type="http://schemas.openxmlformats.org/officeDocument/2006/relationships/font" Target="fonts/Roboto-italic.fntdata"/><Relationship Id="rId13" Type="http://schemas.openxmlformats.org/officeDocument/2006/relationships/slide" Target="slides/slide7.xml"/><Relationship Id="rId35" Type="http://schemas.openxmlformats.org/officeDocument/2006/relationships/font" Target="fonts/RobotoLight-bold.fntdata"/><Relationship Id="rId12" Type="http://schemas.openxmlformats.org/officeDocument/2006/relationships/slide" Target="slides/slide6.xml"/><Relationship Id="rId34" Type="http://schemas.openxmlformats.org/officeDocument/2006/relationships/font" Target="fonts/RobotoLight-regular.fntdata"/><Relationship Id="rId15" Type="http://schemas.openxmlformats.org/officeDocument/2006/relationships/slide" Target="slides/slide9.xml"/><Relationship Id="rId37" Type="http://schemas.openxmlformats.org/officeDocument/2006/relationships/font" Target="fonts/RobotoLight-boldItalic.fntdata"/><Relationship Id="rId14" Type="http://schemas.openxmlformats.org/officeDocument/2006/relationships/slide" Target="slides/slide8.xml"/><Relationship Id="rId36" Type="http://schemas.openxmlformats.org/officeDocument/2006/relationships/font" Target="fonts/RobotoLight-italic.fntdata"/><Relationship Id="rId17" Type="http://schemas.openxmlformats.org/officeDocument/2006/relationships/slide" Target="slides/slide11.xml"/><Relationship Id="rId39" Type="http://schemas.openxmlformats.org/officeDocument/2006/relationships/font" Target="fonts/Lexend-bold.fntdata"/><Relationship Id="rId16" Type="http://schemas.openxmlformats.org/officeDocument/2006/relationships/slide" Target="slides/slide10.xml"/><Relationship Id="rId38" Type="http://schemas.openxmlformats.org/officeDocument/2006/relationships/font" Target="fonts/Lexend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2ce821cc00_0_1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2ce821cc00_0_1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2d03cab1e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2d03cab1e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126344661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126344661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2d175b877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2d175b877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2d175b877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2d175b877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2d30b7c6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2d30b7c6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2d175b877b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2d175b877b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2ce821cc00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2ce821cc00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167d711d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167d711d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1477c997e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1477c997e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126344661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126344661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2ce821cc0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2ce821cc0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12634466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12634466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126344661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126344661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2ce821cc00_0_17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2ce821cc00_0_1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d1097d1b0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2d1097d1b0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2d1097d1b0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2d1097d1b0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137ecd6770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137ecd6770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248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311700" y="231450"/>
            <a:ext cx="5807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Overview</a:t>
            </a:r>
            <a:endParaRPr b="1" sz="27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" name="Google Shape;21;p4"/>
          <p:cNvSpPr/>
          <p:nvPr/>
        </p:nvSpPr>
        <p:spPr>
          <a:xfrm>
            <a:off x="0" y="0"/>
            <a:ext cx="9144000" cy="1063200"/>
          </a:xfrm>
          <a:prstGeom prst="rect">
            <a:avLst/>
          </a:prstGeom>
          <a:solidFill>
            <a:srgbClr val="1645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" name="Google Shape;29;p6"/>
          <p:cNvSpPr/>
          <p:nvPr/>
        </p:nvSpPr>
        <p:spPr>
          <a:xfrm flipH="1" rot="10800000">
            <a:off x="0" y="50"/>
            <a:ext cx="5897700" cy="696900"/>
          </a:xfrm>
          <a:prstGeom prst="round1Rect">
            <a:avLst>
              <a:gd fmla="val 21753" name="adj"/>
            </a:avLst>
          </a:prstGeom>
          <a:gradFill>
            <a:gsLst>
              <a:gs pos="0">
                <a:srgbClr val="082F46"/>
              </a:gs>
              <a:gs pos="91000">
                <a:srgbClr val="0A2435"/>
              </a:gs>
              <a:gs pos="100000">
                <a:srgbClr val="0C1823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85725" rotWithShape="0" algn="bl" dir="5880000" dist="47625">
              <a:srgbClr val="000000">
                <a:alpha val="3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 txBox="1"/>
          <p:nvPr>
            <p:ph type="title"/>
          </p:nvPr>
        </p:nvSpPr>
        <p:spPr>
          <a:xfrm>
            <a:off x="353750" y="70250"/>
            <a:ext cx="56169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Lexend SemiBold"/>
              <a:buNone/>
              <a:defRPr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Relationship Id="rId4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ctrTitle"/>
          </p:nvPr>
        </p:nvSpPr>
        <p:spPr>
          <a:xfrm>
            <a:off x="1974400" y="398548"/>
            <a:ext cx="5406900" cy="1109400"/>
          </a:xfrm>
          <a:prstGeom prst="rect">
            <a:avLst/>
          </a:prstGeom>
          <a:effectLst>
            <a:outerShdw blurRad="57150" rotWithShape="0" algn="bl" dir="5400000" dist="38100">
              <a:srgbClr val="000000">
                <a:alpha val="75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Satellite Antenna</a:t>
            </a:r>
            <a:endParaRPr sz="3700">
              <a:solidFill>
                <a:srgbClr val="FFFFFF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Tracking System</a:t>
            </a:r>
            <a:endParaRPr sz="3600">
              <a:solidFill>
                <a:srgbClr val="FFFFFF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430700" y="3632300"/>
            <a:ext cx="6329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ECEN  | 403-902</a:t>
            </a:r>
            <a:endParaRPr b="1" sz="22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Lexend Light"/>
                <a:ea typeface="Lexend Light"/>
                <a:cs typeface="Lexend Light"/>
                <a:sym typeface="Lexend Light"/>
              </a:rPr>
              <a:t>Sponsor - David Gent</a:t>
            </a:r>
            <a:endParaRPr sz="1600">
              <a:solidFill>
                <a:srgbClr val="FFFFFF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Lexend Light"/>
                <a:ea typeface="Lexend Light"/>
                <a:cs typeface="Lexend Light"/>
                <a:sym typeface="Lexend Light"/>
              </a:rPr>
              <a:t>TA - Pranav Dhulipala</a:t>
            </a:r>
            <a:endParaRPr sz="1600">
              <a:solidFill>
                <a:srgbClr val="FFFFFF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Lexend Light"/>
                <a:ea typeface="Lexend Light"/>
                <a:cs typeface="Lexend Light"/>
                <a:sym typeface="Lexend Light"/>
              </a:rPr>
              <a:t>Team - David Santos, Michael Raabe, Hunter Britton</a:t>
            </a:r>
            <a:endParaRPr sz="1600">
              <a:solidFill>
                <a:srgbClr val="FFFFFF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59" name="Google Shape;59;p13"/>
          <p:cNvCxnSpPr/>
          <p:nvPr/>
        </p:nvCxnSpPr>
        <p:spPr>
          <a:xfrm rot="10800000">
            <a:off x="501650" y="1572125"/>
            <a:ext cx="7784400" cy="0"/>
          </a:xfrm>
          <a:prstGeom prst="straightConnector1">
            <a:avLst/>
          </a:prstGeom>
          <a:noFill/>
          <a:ln cap="flat" cmpd="sng" w="19050">
            <a:solidFill>
              <a:srgbClr val="299D8F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75000"/>
              </a:srgbClr>
            </a:outerShdw>
          </a:effectLst>
        </p:spPr>
      </p:cxnSp>
      <p:sp>
        <p:nvSpPr>
          <p:cNvPr id="60" name="Google Shape;60;p13"/>
          <p:cNvSpPr txBox="1"/>
          <p:nvPr/>
        </p:nvSpPr>
        <p:spPr>
          <a:xfrm>
            <a:off x="7593425" y="4894400"/>
            <a:ext cx="169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Photo </a:t>
            </a:r>
            <a:r>
              <a:rPr lang="en" sz="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from Pexels.com by @InstaWalli</a:t>
            </a:r>
            <a:endParaRPr sz="600">
              <a:solidFill>
                <a:schemeClr val="accent5"/>
              </a:solidFill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699991">
            <a:off x="466201" y="447049"/>
            <a:ext cx="1395974" cy="895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460000" dist="66675">
              <a:srgbClr val="000000">
                <a:alpha val="35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025" y="869500"/>
            <a:ext cx="4419600" cy="200890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2"/>
          <p:cNvSpPr txBox="1"/>
          <p:nvPr/>
        </p:nvSpPr>
        <p:spPr>
          <a:xfrm>
            <a:off x="5237475" y="1658388"/>
            <a:ext cx="2734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exend"/>
                <a:ea typeface="Lexend"/>
                <a:cs typeface="Lexend"/>
                <a:sym typeface="Lexend"/>
              </a:rPr>
              <a:t>24V to 6V Buck Converter</a:t>
            </a:r>
            <a:endParaRPr sz="16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15" name="Google Shape;21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713" y="2953850"/>
            <a:ext cx="4454224" cy="203813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2"/>
          <p:cNvSpPr txBox="1"/>
          <p:nvPr/>
        </p:nvSpPr>
        <p:spPr>
          <a:xfrm>
            <a:off x="5217675" y="3757363"/>
            <a:ext cx="277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exend"/>
                <a:ea typeface="Lexend"/>
                <a:cs typeface="Lexend"/>
                <a:sym typeface="Lexend"/>
              </a:rPr>
              <a:t>24V to 9V Buck Converter</a:t>
            </a:r>
            <a:endParaRPr sz="1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7" name="Google Shape;217;p22"/>
          <p:cNvSpPr txBox="1"/>
          <p:nvPr>
            <p:ph type="title"/>
          </p:nvPr>
        </p:nvSpPr>
        <p:spPr>
          <a:xfrm>
            <a:off x="353750" y="70250"/>
            <a:ext cx="56169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Buck Converter Circuits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"/>
          <p:cNvSpPr txBox="1"/>
          <p:nvPr>
            <p:ph type="title"/>
          </p:nvPr>
        </p:nvSpPr>
        <p:spPr>
          <a:xfrm>
            <a:off x="353750" y="70250"/>
            <a:ext cx="56169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Driver Circuit</a:t>
            </a:r>
            <a:endParaRPr/>
          </a:p>
        </p:txBody>
      </p:sp>
      <p:pic>
        <p:nvPicPr>
          <p:cNvPr id="223" name="Google Shape;2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9150" y="2007850"/>
            <a:ext cx="2122601" cy="205344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"/>
          <p:cNvSpPr txBox="1"/>
          <p:nvPr/>
        </p:nvSpPr>
        <p:spPr>
          <a:xfrm>
            <a:off x="425325" y="964400"/>
            <a:ext cx="829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exend"/>
              <a:buChar char="●"/>
            </a:pPr>
            <a:r>
              <a:rPr lang="en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Crystal Oscillator +  MOSFET -&gt; 5V, 50 KHz square wave to drive buck converter circuits</a:t>
            </a:r>
            <a:endParaRPr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5" name="Google Shape;225;p23"/>
          <p:cNvSpPr txBox="1"/>
          <p:nvPr/>
        </p:nvSpPr>
        <p:spPr>
          <a:xfrm>
            <a:off x="1359200" y="4134575"/>
            <a:ext cx="2122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https://www.arrow.com/en/products/ecs-2100ax-500/ecs-international</a:t>
            </a:r>
            <a:endParaRPr sz="200"/>
          </a:p>
        </p:txBody>
      </p:sp>
      <p:pic>
        <p:nvPicPr>
          <p:cNvPr id="226" name="Google Shape;22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4101" y="2029675"/>
            <a:ext cx="2276475" cy="20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3"/>
          <p:cNvSpPr txBox="1"/>
          <p:nvPr/>
        </p:nvSpPr>
        <p:spPr>
          <a:xfrm>
            <a:off x="4525025" y="4126925"/>
            <a:ext cx="3234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https://www.amazon.com/IRF530N-IRF530-Power-N-Channel-transistor/dp/B00I6IAF4O</a:t>
            </a:r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"/>
          <p:cNvSpPr txBox="1"/>
          <p:nvPr/>
        </p:nvSpPr>
        <p:spPr>
          <a:xfrm>
            <a:off x="4572000" y="1865375"/>
            <a:ext cx="4114800" cy="29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Completed </a:t>
            </a:r>
            <a:endParaRPr b="1" sz="16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04482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195"/>
              <a:buFont typeface="Roboto Light"/>
              <a:buChar char="●"/>
            </a:pPr>
            <a:r>
              <a:rPr lang="en" sz="16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Satellite Selection/Orbital Data Retrieval </a:t>
            </a:r>
            <a:endParaRPr sz="16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482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195"/>
              <a:buFont typeface="Roboto Light"/>
              <a:buChar char="●"/>
            </a:pPr>
            <a:r>
              <a:rPr lang="en" sz="16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MCU Http/Json Request</a:t>
            </a:r>
            <a:endParaRPr sz="16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482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195"/>
              <a:buFont typeface="Roboto Light"/>
              <a:buChar char="●"/>
            </a:pPr>
            <a:r>
              <a:rPr lang="en" sz="16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React Components (1342 lines)</a:t>
            </a:r>
            <a:endParaRPr sz="16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482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195"/>
              <a:buFont typeface="Roboto Light"/>
              <a:buChar char="●"/>
            </a:pPr>
            <a:r>
              <a:rPr lang="en" sz="16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ArcGis Interactive Map</a:t>
            </a:r>
            <a:endParaRPr sz="16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3" name="Google Shape;233;p24"/>
          <p:cNvSpPr/>
          <p:nvPr/>
        </p:nvSpPr>
        <p:spPr>
          <a:xfrm>
            <a:off x="850392" y="1335024"/>
            <a:ext cx="3108900" cy="3447300"/>
          </a:xfrm>
          <a:prstGeom prst="roundRect">
            <a:avLst>
              <a:gd fmla="val 6663" name="adj"/>
            </a:avLst>
          </a:prstGeom>
          <a:solidFill>
            <a:srgbClr val="264653"/>
          </a:solidFill>
          <a:ln>
            <a:noFill/>
          </a:ln>
          <a:effectLst>
            <a:outerShdw blurRad="85725" rotWithShape="0" algn="bl" dir="2460000" dist="38100">
              <a:srgbClr val="000000">
                <a:alpha val="14000"/>
              </a:srgbClr>
            </a:outerShdw>
          </a:effectLst>
        </p:spPr>
        <p:txBody>
          <a:bodyPr anchorCtr="0" anchor="t" bIns="79775" lIns="79775" spcFirstLastPara="1" rIns="79775" wrap="square" tIns="79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Web App</a:t>
            </a:r>
            <a:endParaRPr b="1" sz="16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" name="Google Shape;234;p24"/>
          <p:cNvSpPr/>
          <p:nvPr/>
        </p:nvSpPr>
        <p:spPr>
          <a:xfrm>
            <a:off x="2493650" y="1942650"/>
            <a:ext cx="1171200" cy="940800"/>
          </a:xfrm>
          <a:prstGeom prst="roundRect">
            <a:avLst>
              <a:gd fmla="val 11137" name="adj"/>
            </a:avLst>
          </a:prstGeom>
          <a:solidFill>
            <a:srgbClr val="E8FCFF"/>
          </a:solidFill>
          <a:ln>
            <a:noFill/>
          </a:ln>
          <a:effectLst>
            <a:outerShdw blurRad="57150" rotWithShape="0" algn="bl" dir="5400000" dist="38100">
              <a:srgbClr val="000000">
                <a:alpha val="23000"/>
              </a:srgbClr>
            </a:outerShdw>
          </a:effectLst>
        </p:spPr>
        <p:txBody>
          <a:bodyPr anchorCtr="0" anchor="t" bIns="79775" lIns="79775" spcFirstLastPara="1" rIns="79775" wrap="square" tIns="79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92D41"/>
                </a:solidFill>
                <a:latin typeface="Roboto"/>
                <a:ea typeface="Roboto"/>
                <a:cs typeface="Roboto"/>
                <a:sym typeface="Roboto"/>
              </a:rPr>
              <a:t>Backend</a:t>
            </a:r>
            <a:endParaRPr b="1" sz="1300">
              <a:solidFill>
                <a:srgbClr val="092D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4"/>
          <p:cNvSpPr/>
          <p:nvPr/>
        </p:nvSpPr>
        <p:spPr>
          <a:xfrm>
            <a:off x="2493575" y="3047025"/>
            <a:ext cx="1171200" cy="1471500"/>
          </a:xfrm>
          <a:prstGeom prst="roundRect">
            <a:avLst>
              <a:gd fmla="val 8446" name="adj"/>
            </a:avLst>
          </a:prstGeom>
          <a:solidFill>
            <a:srgbClr val="E8FCFF"/>
          </a:solidFill>
          <a:ln>
            <a:noFill/>
          </a:ln>
          <a:effectLst>
            <a:outerShdw blurRad="57150" rotWithShape="0" algn="bl" dir="5400000" dist="38100">
              <a:srgbClr val="000000">
                <a:alpha val="23000"/>
              </a:srgbClr>
            </a:outerShdw>
          </a:effectLst>
        </p:spPr>
        <p:txBody>
          <a:bodyPr anchorCtr="0" anchor="t" bIns="79775" lIns="79775" spcFirstLastPara="1" rIns="79775" wrap="square" tIns="79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92D41"/>
                </a:solidFill>
                <a:latin typeface="Roboto"/>
                <a:ea typeface="Roboto"/>
                <a:cs typeface="Roboto"/>
                <a:sym typeface="Roboto"/>
              </a:rPr>
              <a:t>ArcGis API</a:t>
            </a:r>
            <a:endParaRPr b="1" sz="1300">
              <a:solidFill>
                <a:srgbClr val="092D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24"/>
          <p:cNvSpPr/>
          <p:nvPr/>
        </p:nvSpPr>
        <p:spPr>
          <a:xfrm>
            <a:off x="1070100" y="1942650"/>
            <a:ext cx="1269600" cy="1975200"/>
          </a:xfrm>
          <a:prstGeom prst="roundRect">
            <a:avLst>
              <a:gd fmla="val 10382" name="adj"/>
            </a:avLst>
          </a:prstGeom>
          <a:solidFill>
            <a:srgbClr val="E8FCFF"/>
          </a:solidFill>
          <a:ln>
            <a:noFill/>
          </a:ln>
          <a:effectLst>
            <a:outerShdw blurRad="57150" rotWithShape="0" algn="bl" dir="5400000" dist="38100">
              <a:srgbClr val="000000">
                <a:alpha val="33000"/>
              </a:srgbClr>
            </a:outerShdw>
          </a:effectLst>
        </p:spPr>
        <p:txBody>
          <a:bodyPr anchorCtr="0" anchor="t" bIns="79775" lIns="79775" spcFirstLastPara="1" rIns="79775" wrap="square" tIns="79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92D41"/>
                </a:solidFill>
                <a:latin typeface="Roboto"/>
                <a:ea typeface="Roboto"/>
                <a:cs typeface="Roboto"/>
                <a:sym typeface="Roboto"/>
              </a:rPr>
              <a:t>UI </a:t>
            </a:r>
            <a:endParaRPr b="1" sz="1300">
              <a:solidFill>
                <a:srgbClr val="092D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p24"/>
          <p:cNvSpPr/>
          <p:nvPr/>
        </p:nvSpPr>
        <p:spPr>
          <a:xfrm>
            <a:off x="1070100" y="4010850"/>
            <a:ext cx="1269600" cy="507600"/>
          </a:xfrm>
          <a:prstGeom prst="roundRect">
            <a:avLst>
              <a:gd fmla="val 16741" name="adj"/>
            </a:avLst>
          </a:prstGeom>
          <a:solidFill>
            <a:srgbClr val="E8FCFF"/>
          </a:solidFill>
          <a:ln>
            <a:noFill/>
          </a:ln>
          <a:effectLst>
            <a:outerShdw blurRad="57150" rotWithShape="0" algn="bl" dir="5400000" dist="38100">
              <a:srgbClr val="000000">
                <a:alpha val="23000"/>
              </a:srgbClr>
            </a:outerShdw>
          </a:effectLst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92D41"/>
                </a:solidFill>
                <a:latin typeface="Roboto"/>
                <a:ea typeface="Roboto"/>
                <a:cs typeface="Roboto"/>
                <a:sym typeface="Roboto"/>
              </a:rPr>
              <a:t>MCU Port</a:t>
            </a:r>
            <a:endParaRPr b="1" sz="1300">
              <a:solidFill>
                <a:srgbClr val="092D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24"/>
          <p:cNvSpPr/>
          <p:nvPr/>
        </p:nvSpPr>
        <p:spPr>
          <a:xfrm>
            <a:off x="1154850" y="2360250"/>
            <a:ext cx="1094700" cy="423000"/>
          </a:xfrm>
          <a:prstGeom prst="roundRect">
            <a:avLst>
              <a:gd fmla="val 26165" name="adj"/>
            </a:avLst>
          </a:prstGeom>
          <a:solidFill>
            <a:srgbClr val="D5EAF2"/>
          </a:solidFill>
          <a:ln>
            <a:noFill/>
          </a:ln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Satellite Selection</a:t>
            </a:r>
            <a:endParaRPr sz="11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9" name="Google Shape;239;p24"/>
          <p:cNvSpPr/>
          <p:nvPr/>
        </p:nvSpPr>
        <p:spPr>
          <a:xfrm>
            <a:off x="1157550" y="2906775"/>
            <a:ext cx="1094700" cy="356700"/>
          </a:xfrm>
          <a:prstGeom prst="roundRect">
            <a:avLst>
              <a:gd fmla="val 27747" name="adj"/>
            </a:avLst>
          </a:prstGeom>
          <a:solidFill>
            <a:srgbClr val="D5EAF2"/>
          </a:solidFill>
          <a:ln>
            <a:noFill/>
          </a:ln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Operation Control</a:t>
            </a:r>
            <a:endParaRPr sz="11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0" name="Google Shape;240;p24"/>
          <p:cNvSpPr/>
          <p:nvPr/>
        </p:nvSpPr>
        <p:spPr>
          <a:xfrm>
            <a:off x="2584550" y="2360250"/>
            <a:ext cx="989400" cy="423000"/>
          </a:xfrm>
          <a:prstGeom prst="roundRect">
            <a:avLst>
              <a:gd fmla="val 19805" name="adj"/>
            </a:avLst>
          </a:prstGeom>
          <a:solidFill>
            <a:srgbClr val="D5EAF2"/>
          </a:solidFill>
          <a:ln>
            <a:noFill/>
          </a:ln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Firebase </a:t>
            </a:r>
            <a:endParaRPr sz="11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1" name="Google Shape;241;p24"/>
          <p:cNvSpPr/>
          <p:nvPr/>
        </p:nvSpPr>
        <p:spPr>
          <a:xfrm>
            <a:off x="1154725" y="3387000"/>
            <a:ext cx="1094700" cy="356700"/>
          </a:xfrm>
          <a:prstGeom prst="roundRect">
            <a:avLst>
              <a:gd fmla="val 18384" name="adj"/>
            </a:avLst>
          </a:prstGeom>
          <a:solidFill>
            <a:srgbClr val="D5EAF2"/>
          </a:solidFill>
          <a:ln>
            <a:noFill/>
          </a:ln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Visualization</a:t>
            </a:r>
            <a:endParaRPr sz="11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2" name="Google Shape;242;p24"/>
          <p:cNvSpPr/>
          <p:nvPr/>
        </p:nvSpPr>
        <p:spPr>
          <a:xfrm>
            <a:off x="2584475" y="3436250"/>
            <a:ext cx="989400" cy="459000"/>
          </a:xfrm>
          <a:prstGeom prst="roundRect">
            <a:avLst>
              <a:gd fmla="val 19805" name="adj"/>
            </a:avLst>
          </a:prstGeom>
          <a:solidFill>
            <a:srgbClr val="D5EAF2"/>
          </a:solidFill>
          <a:ln>
            <a:noFill/>
          </a:ln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Animated</a:t>
            </a:r>
            <a:endParaRPr sz="11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projection</a:t>
            </a:r>
            <a:endParaRPr sz="11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3" name="Google Shape;243;p24"/>
          <p:cNvSpPr/>
          <p:nvPr/>
        </p:nvSpPr>
        <p:spPr>
          <a:xfrm>
            <a:off x="2584550" y="3989150"/>
            <a:ext cx="989400" cy="387600"/>
          </a:xfrm>
          <a:prstGeom prst="roundRect">
            <a:avLst>
              <a:gd fmla="val 19805" name="adj"/>
            </a:avLst>
          </a:prstGeom>
          <a:solidFill>
            <a:srgbClr val="D5EAF2"/>
          </a:solidFill>
          <a:ln>
            <a:noFill/>
          </a:ln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Sensor Out</a:t>
            </a:r>
            <a:endParaRPr sz="11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4" name="Google Shape;244;p24"/>
          <p:cNvSpPr txBox="1"/>
          <p:nvPr>
            <p:ph type="title"/>
          </p:nvPr>
        </p:nvSpPr>
        <p:spPr>
          <a:xfrm>
            <a:off x="353750" y="70250"/>
            <a:ext cx="56169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UI - David Santos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5"/>
          <p:cNvSpPr txBox="1"/>
          <p:nvPr>
            <p:ph type="title"/>
          </p:nvPr>
        </p:nvSpPr>
        <p:spPr>
          <a:xfrm>
            <a:off x="353750" y="70250"/>
            <a:ext cx="56169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Components</a:t>
            </a:r>
            <a:endParaRPr/>
          </a:p>
        </p:txBody>
      </p:sp>
      <p:sp>
        <p:nvSpPr>
          <p:cNvPr id="250" name="Google Shape;250;p25"/>
          <p:cNvSpPr/>
          <p:nvPr/>
        </p:nvSpPr>
        <p:spPr>
          <a:xfrm>
            <a:off x="3624135" y="845876"/>
            <a:ext cx="1161600" cy="208800"/>
          </a:xfrm>
          <a:prstGeom prst="roundRect">
            <a:avLst>
              <a:gd fmla="val 48202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App.js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51" name="Google Shape;251;p25"/>
          <p:cNvSpPr/>
          <p:nvPr/>
        </p:nvSpPr>
        <p:spPr>
          <a:xfrm>
            <a:off x="2159538" y="1504826"/>
            <a:ext cx="1161600" cy="426000"/>
          </a:xfrm>
          <a:prstGeom prst="roundRect">
            <a:avLst>
              <a:gd fmla="val 29953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Mercator Map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52" name="Google Shape;252;p25"/>
          <p:cNvSpPr/>
          <p:nvPr/>
        </p:nvSpPr>
        <p:spPr>
          <a:xfrm>
            <a:off x="3102374" y="2093660"/>
            <a:ext cx="1161600" cy="208800"/>
          </a:xfrm>
          <a:prstGeom prst="roundRect">
            <a:avLst>
              <a:gd fmla="val 48202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Map Settings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53" name="Google Shape;253;p25"/>
          <p:cNvSpPr/>
          <p:nvPr/>
        </p:nvSpPr>
        <p:spPr>
          <a:xfrm>
            <a:off x="4036897" y="2378450"/>
            <a:ext cx="1738800" cy="208800"/>
          </a:xfrm>
          <a:prstGeom prst="roundRect">
            <a:avLst>
              <a:gd fmla="val 48202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</a:rPr>
              <a:t>Show Grid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254" name="Google Shape;254;p25"/>
          <p:cNvSpPr/>
          <p:nvPr/>
        </p:nvSpPr>
        <p:spPr>
          <a:xfrm>
            <a:off x="4036897" y="2666025"/>
            <a:ext cx="1738800" cy="208800"/>
          </a:xfrm>
          <a:prstGeom prst="roundRect">
            <a:avLst>
              <a:gd fmla="val 48202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</a:rPr>
              <a:t>Show Day/Night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255" name="Google Shape;255;p25"/>
          <p:cNvSpPr/>
          <p:nvPr/>
        </p:nvSpPr>
        <p:spPr>
          <a:xfrm>
            <a:off x="4027100" y="2948975"/>
            <a:ext cx="1738800" cy="243300"/>
          </a:xfrm>
          <a:prstGeom prst="roundRect">
            <a:avLst>
              <a:gd fmla="val 35643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</a:rPr>
              <a:t>Show Ground Track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256" name="Google Shape;256;p25"/>
          <p:cNvSpPr/>
          <p:nvPr/>
        </p:nvSpPr>
        <p:spPr>
          <a:xfrm flipH="1">
            <a:off x="1239250" y="2317750"/>
            <a:ext cx="1161600" cy="468000"/>
          </a:xfrm>
          <a:prstGeom prst="roundRect">
            <a:avLst>
              <a:gd fmla="val 26284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ArcGis Instance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57" name="Google Shape;257;p25"/>
          <p:cNvSpPr/>
          <p:nvPr/>
        </p:nvSpPr>
        <p:spPr>
          <a:xfrm flipH="1">
            <a:off x="147204" y="2924506"/>
            <a:ext cx="1319100" cy="208800"/>
          </a:xfrm>
          <a:prstGeom prst="roundRect">
            <a:avLst>
              <a:gd fmla="val 48202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</a:rPr>
              <a:t>Basemap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258" name="Google Shape;258;p25"/>
          <p:cNvSpPr/>
          <p:nvPr/>
        </p:nvSpPr>
        <p:spPr>
          <a:xfrm flipH="1">
            <a:off x="147204" y="3238871"/>
            <a:ext cx="1319100" cy="208800"/>
          </a:xfrm>
          <a:prstGeom prst="roundRect">
            <a:avLst>
              <a:gd fmla="val 48202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</a:rPr>
              <a:t>Ground Track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259" name="Google Shape;259;p25"/>
          <p:cNvSpPr/>
          <p:nvPr/>
        </p:nvSpPr>
        <p:spPr>
          <a:xfrm flipH="1">
            <a:off x="147204" y="3553236"/>
            <a:ext cx="1319100" cy="208800"/>
          </a:xfrm>
          <a:prstGeom prst="roundRect">
            <a:avLst>
              <a:gd fmla="val 48202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</a:rPr>
              <a:t>Dynamic Grid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260" name="Google Shape;260;p25"/>
          <p:cNvSpPr/>
          <p:nvPr/>
        </p:nvSpPr>
        <p:spPr>
          <a:xfrm flipH="1">
            <a:off x="147204" y="3867601"/>
            <a:ext cx="1319100" cy="208800"/>
          </a:xfrm>
          <a:prstGeom prst="roundRect">
            <a:avLst>
              <a:gd fmla="val 48202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</a:rPr>
              <a:t>Terminator</a:t>
            </a:r>
            <a:endParaRPr sz="1200">
              <a:solidFill>
                <a:srgbClr val="434343"/>
              </a:solidFill>
            </a:endParaRPr>
          </a:p>
        </p:txBody>
      </p:sp>
      <p:cxnSp>
        <p:nvCxnSpPr>
          <p:cNvPr id="261" name="Google Shape;261;p25"/>
          <p:cNvCxnSpPr>
            <a:stCxn id="251" idx="2"/>
            <a:endCxn id="252" idx="1"/>
          </p:cNvCxnSpPr>
          <p:nvPr/>
        </p:nvCxnSpPr>
        <p:spPr>
          <a:xfrm flipH="1" rot="-5400000">
            <a:off x="2787738" y="1883426"/>
            <a:ext cx="267300" cy="362100"/>
          </a:xfrm>
          <a:prstGeom prst="bentConnector2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2" name="Google Shape;262;p25"/>
          <p:cNvCxnSpPr>
            <a:stCxn id="252" idx="2"/>
            <a:endCxn id="253" idx="1"/>
          </p:cNvCxnSpPr>
          <p:nvPr/>
        </p:nvCxnSpPr>
        <p:spPr>
          <a:xfrm flipH="1" rot="-5400000">
            <a:off x="3769874" y="2215760"/>
            <a:ext cx="180300" cy="353700"/>
          </a:xfrm>
          <a:prstGeom prst="bentConnector2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3" name="Google Shape;263;p25"/>
          <p:cNvCxnSpPr>
            <a:stCxn id="252" idx="2"/>
            <a:endCxn id="254" idx="1"/>
          </p:cNvCxnSpPr>
          <p:nvPr/>
        </p:nvCxnSpPr>
        <p:spPr>
          <a:xfrm flipH="1" rot="-5400000">
            <a:off x="3626024" y="2359610"/>
            <a:ext cx="468000" cy="353700"/>
          </a:xfrm>
          <a:prstGeom prst="bentConnector2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4" name="Google Shape;264;p25"/>
          <p:cNvCxnSpPr>
            <a:stCxn id="252" idx="2"/>
            <a:endCxn id="255" idx="1"/>
          </p:cNvCxnSpPr>
          <p:nvPr/>
        </p:nvCxnSpPr>
        <p:spPr>
          <a:xfrm flipH="1" rot="-5400000">
            <a:off x="3470924" y="2514710"/>
            <a:ext cx="768300" cy="343800"/>
          </a:xfrm>
          <a:prstGeom prst="bentConnector2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5" name="Google Shape;265;p25"/>
          <p:cNvCxnSpPr>
            <a:stCxn id="256" idx="2"/>
            <a:endCxn id="257" idx="1"/>
          </p:cNvCxnSpPr>
          <p:nvPr/>
        </p:nvCxnSpPr>
        <p:spPr>
          <a:xfrm rot="5400000">
            <a:off x="1521550" y="2730550"/>
            <a:ext cx="243300" cy="353700"/>
          </a:xfrm>
          <a:prstGeom prst="bentConnector2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6" name="Google Shape;266;p25"/>
          <p:cNvCxnSpPr>
            <a:stCxn id="256" idx="2"/>
            <a:endCxn id="258" idx="1"/>
          </p:cNvCxnSpPr>
          <p:nvPr/>
        </p:nvCxnSpPr>
        <p:spPr>
          <a:xfrm rot="5400000">
            <a:off x="1364500" y="2887600"/>
            <a:ext cx="557400" cy="353700"/>
          </a:xfrm>
          <a:prstGeom prst="bentConnector2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7" name="Google Shape;267;p25"/>
          <p:cNvCxnSpPr>
            <a:stCxn id="256" idx="2"/>
            <a:endCxn id="259" idx="1"/>
          </p:cNvCxnSpPr>
          <p:nvPr/>
        </p:nvCxnSpPr>
        <p:spPr>
          <a:xfrm rot="5400000">
            <a:off x="1207300" y="3044800"/>
            <a:ext cx="871800" cy="353700"/>
          </a:xfrm>
          <a:prstGeom prst="bentConnector2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8" name="Google Shape;268;p25"/>
          <p:cNvCxnSpPr>
            <a:stCxn id="251" idx="2"/>
            <a:endCxn id="256" idx="1"/>
          </p:cNvCxnSpPr>
          <p:nvPr/>
        </p:nvCxnSpPr>
        <p:spPr>
          <a:xfrm rot="5400000">
            <a:off x="2260038" y="2071526"/>
            <a:ext cx="621000" cy="339600"/>
          </a:xfrm>
          <a:prstGeom prst="bentConnector2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9" name="Google Shape;269;p25"/>
          <p:cNvCxnSpPr>
            <a:endCxn id="260" idx="1"/>
          </p:cNvCxnSpPr>
          <p:nvPr/>
        </p:nvCxnSpPr>
        <p:spPr>
          <a:xfrm rot="5400000">
            <a:off x="1050054" y="3202051"/>
            <a:ext cx="1186200" cy="353700"/>
          </a:xfrm>
          <a:prstGeom prst="bentConnector2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0" name="Google Shape;270;p25"/>
          <p:cNvSpPr/>
          <p:nvPr/>
        </p:nvSpPr>
        <p:spPr>
          <a:xfrm>
            <a:off x="5388072" y="1504837"/>
            <a:ext cx="1161600" cy="208800"/>
          </a:xfrm>
          <a:prstGeom prst="roundRect">
            <a:avLst>
              <a:gd fmla="val 48202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Toolbar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71" name="Google Shape;271;p25"/>
          <p:cNvSpPr/>
          <p:nvPr/>
        </p:nvSpPr>
        <p:spPr>
          <a:xfrm>
            <a:off x="6297659" y="1815435"/>
            <a:ext cx="1161600" cy="208800"/>
          </a:xfrm>
          <a:prstGeom prst="roundRect">
            <a:avLst>
              <a:gd fmla="val 48202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Search Bar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72" name="Google Shape;272;p25"/>
          <p:cNvSpPr/>
          <p:nvPr/>
        </p:nvSpPr>
        <p:spPr>
          <a:xfrm>
            <a:off x="7236025" y="2093650"/>
            <a:ext cx="1319100" cy="389100"/>
          </a:xfrm>
          <a:prstGeom prst="roundRect">
            <a:avLst>
              <a:gd fmla="val 2390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</a:rPr>
              <a:t>Satellite Text Input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273" name="Google Shape;273;p25"/>
          <p:cNvSpPr/>
          <p:nvPr/>
        </p:nvSpPr>
        <p:spPr>
          <a:xfrm>
            <a:off x="7236025" y="2530525"/>
            <a:ext cx="1319100" cy="426000"/>
          </a:xfrm>
          <a:prstGeom prst="roundRect">
            <a:avLst>
              <a:gd fmla="val 20675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</a:rPr>
              <a:t>Suggestions List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274" name="Google Shape;274;p25"/>
          <p:cNvSpPr/>
          <p:nvPr/>
        </p:nvSpPr>
        <p:spPr>
          <a:xfrm>
            <a:off x="6297650" y="3004286"/>
            <a:ext cx="1161600" cy="426000"/>
          </a:xfrm>
          <a:prstGeom prst="roundRect">
            <a:avLst>
              <a:gd fmla="val 2159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Dropdown Menu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75" name="Google Shape;275;p25"/>
          <p:cNvSpPr/>
          <p:nvPr/>
        </p:nvSpPr>
        <p:spPr>
          <a:xfrm>
            <a:off x="7236013" y="3502712"/>
            <a:ext cx="1319100" cy="208800"/>
          </a:xfrm>
          <a:prstGeom prst="roundRect">
            <a:avLst>
              <a:gd fmla="val 48202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</a:rPr>
              <a:t>Autotrack 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276" name="Google Shape;276;p25"/>
          <p:cNvSpPr/>
          <p:nvPr/>
        </p:nvSpPr>
        <p:spPr>
          <a:xfrm>
            <a:off x="7236013" y="3819361"/>
            <a:ext cx="1319100" cy="208800"/>
          </a:xfrm>
          <a:prstGeom prst="roundRect">
            <a:avLst>
              <a:gd fmla="val 48202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</a:rPr>
              <a:t>Azimuth Input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277" name="Google Shape;277;p25"/>
          <p:cNvSpPr/>
          <p:nvPr/>
        </p:nvSpPr>
        <p:spPr>
          <a:xfrm>
            <a:off x="7236013" y="4136010"/>
            <a:ext cx="1319100" cy="208800"/>
          </a:xfrm>
          <a:prstGeom prst="roundRect">
            <a:avLst>
              <a:gd fmla="val 48202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</a:rPr>
              <a:t>Elevation Input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278" name="Google Shape;278;p25"/>
          <p:cNvSpPr/>
          <p:nvPr/>
        </p:nvSpPr>
        <p:spPr>
          <a:xfrm>
            <a:off x="7236013" y="4452658"/>
            <a:ext cx="1319100" cy="208800"/>
          </a:xfrm>
          <a:prstGeom prst="roundRect">
            <a:avLst>
              <a:gd fmla="val 48202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</a:rPr>
              <a:t>Start Btn</a:t>
            </a:r>
            <a:endParaRPr sz="1200">
              <a:solidFill>
                <a:srgbClr val="434343"/>
              </a:solidFill>
            </a:endParaRPr>
          </a:p>
        </p:txBody>
      </p:sp>
      <p:cxnSp>
        <p:nvCxnSpPr>
          <p:cNvPr id="279" name="Google Shape;279;p25"/>
          <p:cNvCxnSpPr>
            <a:stCxn id="270" idx="2"/>
            <a:endCxn id="271" idx="1"/>
          </p:cNvCxnSpPr>
          <p:nvPr/>
        </p:nvCxnSpPr>
        <p:spPr>
          <a:xfrm flipH="1" rot="-5400000">
            <a:off x="6030222" y="1652287"/>
            <a:ext cx="206100" cy="328800"/>
          </a:xfrm>
          <a:prstGeom prst="bentConnector2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0" name="Google Shape;280;p25"/>
          <p:cNvCxnSpPr>
            <a:stCxn id="271" idx="2"/>
            <a:endCxn id="272" idx="1"/>
          </p:cNvCxnSpPr>
          <p:nvPr/>
        </p:nvCxnSpPr>
        <p:spPr>
          <a:xfrm flipH="1" rot="-5400000">
            <a:off x="6925259" y="1977435"/>
            <a:ext cx="264000" cy="357600"/>
          </a:xfrm>
          <a:prstGeom prst="bentConnector2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1" name="Google Shape;281;p25"/>
          <p:cNvCxnSpPr>
            <a:stCxn id="271" idx="2"/>
            <a:endCxn id="273" idx="1"/>
          </p:cNvCxnSpPr>
          <p:nvPr/>
        </p:nvCxnSpPr>
        <p:spPr>
          <a:xfrm flipH="1" rot="-5400000">
            <a:off x="6697559" y="2205135"/>
            <a:ext cx="719400" cy="357600"/>
          </a:xfrm>
          <a:prstGeom prst="bentConnector2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2" name="Google Shape;282;p25"/>
          <p:cNvCxnSpPr>
            <a:stCxn id="274" idx="2"/>
            <a:endCxn id="275" idx="1"/>
          </p:cNvCxnSpPr>
          <p:nvPr/>
        </p:nvCxnSpPr>
        <p:spPr>
          <a:xfrm flipH="1" rot="-5400000">
            <a:off x="6968900" y="3339836"/>
            <a:ext cx="176700" cy="357600"/>
          </a:xfrm>
          <a:prstGeom prst="bentConnector2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3" name="Google Shape;283;p25"/>
          <p:cNvCxnSpPr>
            <a:stCxn id="274" idx="2"/>
            <a:endCxn id="276" idx="1"/>
          </p:cNvCxnSpPr>
          <p:nvPr/>
        </p:nvCxnSpPr>
        <p:spPr>
          <a:xfrm flipH="1" rot="-5400000">
            <a:off x="6810500" y="3498236"/>
            <a:ext cx="493500" cy="357600"/>
          </a:xfrm>
          <a:prstGeom prst="bentConnector2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4" name="Google Shape;284;p25"/>
          <p:cNvCxnSpPr>
            <a:stCxn id="274" idx="2"/>
            <a:endCxn id="277" idx="1"/>
          </p:cNvCxnSpPr>
          <p:nvPr/>
        </p:nvCxnSpPr>
        <p:spPr>
          <a:xfrm flipH="1" rot="-5400000">
            <a:off x="6652250" y="3656486"/>
            <a:ext cx="810000" cy="357600"/>
          </a:xfrm>
          <a:prstGeom prst="bentConnector2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5" name="Google Shape;285;p25"/>
          <p:cNvCxnSpPr>
            <a:stCxn id="270" idx="2"/>
            <a:endCxn id="274" idx="1"/>
          </p:cNvCxnSpPr>
          <p:nvPr/>
        </p:nvCxnSpPr>
        <p:spPr>
          <a:xfrm flipH="1" rot="-5400000">
            <a:off x="5381472" y="2301037"/>
            <a:ext cx="1503600" cy="328800"/>
          </a:xfrm>
          <a:prstGeom prst="bentConnector2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6" name="Google Shape;286;p25"/>
          <p:cNvCxnSpPr>
            <a:endCxn id="278" idx="1"/>
          </p:cNvCxnSpPr>
          <p:nvPr/>
        </p:nvCxnSpPr>
        <p:spPr>
          <a:xfrm flipH="1" rot="-5400000">
            <a:off x="6466063" y="3787108"/>
            <a:ext cx="1186200" cy="353700"/>
          </a:xfrm>
          <a:prstGeom prst="bentConnector2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7" name="Google Shape;287;p25"/>
          <p:cNvSpPr/>
          <p:nvPr/>
        </p:nvSpPr>
        <p:spPr>
          <a:xfrm>
            <a:off x="7236013" y="4769307"/>
            <a:ext cx="1319100" cy="208800"/>
          </a:xfrm>
          <a:prstGeom prst="roundRect">
            <a:avLst>
              <a:gd fmla="val 48202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</a:rPr>
              <a:t>Snack Bar</a:t>
            </a:r>
            <a:endParaRPr sz="1200">
              <a:solidFill>
                <a:srgbClr val="434343"/>
              </a:solidFill>
            </a:endParaRPr>
          </a:p>
        </p:txBody>
      </p:sp>
      <p:cxnSp>
        <p:nvCxnSpPr>
          <p:cNvPr id="288" name="Google Shape;288;p25"/>
          <p:cNvCxnSpPr>
            <a:stCxn id="274" idx="2"/>
            <a:endCxn id="287" idx="1"/>
          </p:cNvCxnSpPr>
          <p:nvPr/>
        </p:nvCxnSpPr>
        <p:spPr>
          <a:xfrm flipH="1" rot="-5400000">
            <a:off x="6335600" y="3973136"/>
            <a:ext cx="1443300" cy="357600"/>
          </a:xfrm>
          <a:prstGeom prst="bentConnector2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9" name="Google Shape;289;p25"/>
          <p:cNvSpPr/>
          <p:nvPr/>
        </p:nvSpPr>
        <p:spPr>
          <a:xfrm flipH="1">
            <a:off x="4494875" y="3509115"/>
            <a:ext cx="1161600" cy="450300"/>
          </a:xfrm>
          <a:prstGeom prst="roundRect">
            <a:avLst>
              <a:gd fmla="val 18093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Rotator Connect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90" name="Google Shape;290;p25"/>
          <p:cNvSpPr/>
          <p:nvPr/>
        </p:nvSpPr>
        <p:spPr>
          <a:xfrm flipH="1">
            <a:off x="3402842" y="4098278"/>
            <a:ext cx="1319100" cy="208800"/>
          </a:xfrm>
          <a:prstGeom prst="roundRect">
            <a:avLst>
              <a:gd fmla="val 48202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</a:rPr>
              <a:t>IP Input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291" name="Google Shape;291;p25"/>
          <p:cNvSpPr/>
          <p:nvPr/>
        </p:nvSpPr>
        <p:spPr>
          <a:xfrm flipH="1">
            <a:off x="3402842" y="4408075"/>
            <a:ext cx="1319100" cy="208800"/>
          </a:xfrm>
          <a:prstGeom prst="roundRect">
            <a:avLst>
              <a:gd fmla="val 48202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</a:rPr>
              <a:t>Cancel Btn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292" name="Google Shape;292;p25"/>
          <p:cNvSpPr/>
          <p:nvPr/>
        </p:nvSpPr>
        <p:spPr>
          <a:xfrm flipH="1">
            <a:off x="3402842" y="4717873"/>
            <a:ext cx="1319100" cy="208800"/>
          </a:xfrm>
          <a:prstGeom prst="roundRect">
            <a:avLst>
              <a:gd fmla="val 48202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</a:rPr>
              <a:t>Connect Btn</a:t>
            </a:r>
            <a:endParaRPr sz="1200">
              <a:solidFill>
                <a:srgbClr val="434343"/>
              </a:solidFill>
            </a:endParaRPr>
          </a:p>
        </p:txBody>
      </p:sp>
      <p:cxnSp>
        <p:nvCxnSpPr>
          <p:cNvPr id="293" name="Google Shape;293;p25"/>
          <p:cNvCxnSpPr>
            <a:stCxn id="289" idx="2"/>
            <a:endCxn id="290" idx="1"/>
          </p:cNvCxnSpPr>
          <p:nvPr/>
        </p:nvCxnSpPr>
        <p:spPr>
          <a:xfrm rot="5400000">
            <a:off x="4777175" y="3904215"/>
            <a:ext cx="243300" cy="353700"/>
          </a:xfrm>
          <a:prstGeom prst="bentConnector2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4" name="Google Shape;294;p25"/>
          <p:cNvCxnSpPr>
            <a:stCxn id="289" idx="2"/>
            <a:endCxn id="291" idx="1"/>
          </p:cNvCxnSpPr>
          <p:nvPr/>
        </p:nvCxnSpPr>
        <p:spPr>
          <a:xfrm rot="5400000">
            <a:off x="4622225" y="4059165"/>
            <a:ext cx="553200" cy="353700"/>
          </a:xfrm>
          <a:prstGeom prst="bentConnector2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5" name="Google Shape;295;p25"/>
          <p:cNvCxnSpPr>
            <a:stCxn id="289" idx="2"/>
            <a:endCxn id="292" idx="1"/>
          </p:cNvCxnSpPr>
          <p:nvPr/>
        </p:nvCxnSpPr>
        <p:spPr>
          <a:xfrm rot="5400000">
            <a:off x="4467425" y="4213965"/>
            <a:ext cx="862800" cy="353700"/>
          </a:xfrm>
          <a:prstGeom prst="bentConnector2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6" name="Google Shape;296;p25"/>
          <p:cNvCxnSpPr>
            <a:stCxn id="250" idx="2"/>
            <a:endCxn id="251" idx="0"/>
          </p:cNvCxnSpPr>
          <p:nvPr/>
        </p:nvCxnSpPr>
        <p:spPr>
          <a:xfrm rot="5400000">
            <a:off x="3247485" y="547526"/>
            <a:ext cx="450300" cy="1464600"/>
          </a:xfrm>
          <a:prstGeom prst="bentConnector3">
            <a:avLst>
              <a:gd fmla="val 49983" name="adj1"/>
            </a:avLst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7" name="Google Shape;297;p25"/>
          <p:cNvCxnSpPr>
            <a:stCxn id="250" idx="2"/>
            <a:endCxn id="270" idx="0"/>
          </p:cNvCxnSpPr>
          <p:nvPr/>
        </p:nvCxnSpPr>
        <p:spPr>
          <a:xfrm flipH="1" rot="-5400000">
            <a:off x="4861785" y="397826"/>
            <a:ext cx="450300" cy="1764000"/>
          </a:xfrm>
          <a:prstGeom prst="bentConnector3">
            <a:avLst>
              <a:gd fmla="val 49985" name="adj1"/>
            </a:avLst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8" name="Google Shape;298;p25"/>
          <p:cNvCxnSpPr>
            <a:stCxn id="270" idx="2"/>
            <a:endCxn id="289" idx="1"/>
          </p:cNvCxnSpPr>
          <p:nvPr/>
        </p:nvCxnSpPr>
        <p:spPr>
          <a:xfrm rot="5400000">
            <a:off x="4802472" y="2567737"/>
            <a:ext cx="2020500" cy="312300"/>
          </a:xfrm>
          <a:prstGeom prst="bentConnector2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9" name="Google Shape;299;p25"/>
          <p:cNvSpPr/>
          <p:nvPr/>
        </p:nvSpPr>
        <p:spPr>
          <a:xfrm>
            <a:off x="3102374" y="3341414"/>
            <a:ext cx="1161600" cy="208800"/>
          </a:xfrm>
          <a:prstGeom prst="roundRect">
            <a:avLst>
              <a:gd fmla="val 48202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Satellite Info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300" name="Google Shape;300;p25"/>
          <p:cNvSpPr/>
          <p:nvPr/>
        </p:nvSpPr>
        <p:spPr>
          <a:xfrm>
            <a:off x="3102374" y="3681193"/>
            <a:ext cx="1161600" cy="208800"/>
          </a:xfrm>
          <a:prstGeom prst="roundRect">
            <a:avLst>
              <a:gd fmla="val 48202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Rotator Info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301" name="Google Shape;301;p25"/>
          <p:cNvCxnSpPr>
            <a:endCxn id="299" idx="1"/>
          </p:cNvCxnSpPr>
          <p:nvPr/>
        </p:nvCxnSpPr>
        <p:spPr>
          <a:xfrm flipH="1" rot="-5400000">
            <a:off x="2210174" y="2553614"/>
            <a:ext cx="1426800" cy="357600"/>
          </a:xfrm>
          <a:prstGeom prst="bentConnector2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2" name="Google Shape;302;p25"/>
          <p:cNvCxnSpPr>
            <a:endCxn id="300" idx="1"/>
          </p:cNvCxnSpPr>
          <p:nvPr/>
        </p:nvCxnSpPr>
        <p:spPr>
          <a:xfrm flipH="1" rot="-5400000">
            <a:off x="2040374" y="2723593"/>
            <a:ext cx="1766400" cy="357600"/>
          </a:xfrm>
          <a:prstGeom prst="bentConnector2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 txBox="1"/>
          <p:nvPr>
            <p:ph type="title"/>
          </p:nvPr>
        </p:nvSpPr>
        <p:spPr>
          <a:xfrm>
            <a:off x="353750" y="70250"/>
            <a:ext cx="56169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 - David S.</a:t>
            </a:r>
            <a:endParaRPr/>
          </a:p>
        </p:txBody>
      </p:sp>
      <p:pic>
        <p:nvPicPr>
          <p:cNvPr id="308" name="Google Shape;30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701996">
            <a:off x="4793922" y="2695038"/>
            <a:ext cx="1089704" cy="6813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460000" dist="66675">
              <a:srgbClr val="000000">
                <a:alpha val="35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7"/>
          <p:cNvSpPr txBox="1"/>
          <p:nvPr>
            <p:ph type="title"/>
          </p:nvPr>
        </p:nvSpPr>
        <p:spPr>
          <a:xfrm>
            <a:off x="353750" y="70250"/>
            <a:ext cx="56169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 - David S.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8"/>
          <p:cNvSpPr txBox="1"/>
          <p:nvPr>
            <p:ph type="title"/>
          </p:nvPr>
        </p:nvSpPr>
        <p:spPr>
          <a:xfrm>
            <a:off x="353750" y="70250"/>
            <a:ext cx="56169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Iconography - David Santos</a:t>
            </a:r>
            <a:endParaRPr/>
          </a:p>
        </p:txBody>
      </p:sp>
      <p:pic>
        <p:nvPicPr>
          <p:cNvPr id="319" name="Google Shape;3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550" y="1254500"/>
            <a:ext cx="3614224" cy="23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8"/>
          <p:cNvPicPr preferRelativeResize="0"/>
          <p:nvPr/>
        </p:nvPicPr>
        <p:blipFill rotWithShape="1">
          <a:blip r:embed="rId4">
            <a:alphaModFix/>
          </a:blip>
          <a:srcRect b="0" l="18026" r="16614" t="0"/>
          <a:stretch/>
        </p:blipFill>
        <p:spPr>
          <a:xfrm>
            <a:off x="4665875" y="1762500"/>
            <a:ext cx="3735349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8"/>
          <p:cNvSpPr txBox="1"/>
          <p:nvPr/>
        </p:nvSpPr>
        <p:spPr>
          <a:xfrm>
            <a:off x="920650" y="4040025"/>
            <a:ext cx="284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Satellite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2" name="Google Shape;322;p28"/>
          <p:cNvSpPr txBox="1"/>
          <p:nvPr/>
        </p:nvSpPr>
        <p:spPr>
          <a:xfrm>
            <a:off x="4867700" y="4040025"/>
            <a:ext cx="284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CubeSat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9"/>
          <p:cNvSpPr txBox="1"/>
          <p:nvPr>
            <p:ph type="title"/>
          </p:nvPr>
        </p:nvSpPr>
        <p:spPr>
          <a:xfrm>
            <a:off x="353750" y="70250"/>
            <a:ext cx="56169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Execution Plan</a:t>
            </a:r>
            <a:endParaRPr/>
          </a:p>
        </p:txBody>
      </p:sp>
      <p:sp>
        <p:nvSpPr>
          <p:cNvPr id="328" name="Google Shape;328;p29"/>
          <p:cNvSpPr/>
          <p:nvPr/>
        </p:nvSpPr>
        <p:spPr>
          <a:xfrm>
            <a:off x="6508099" y="3182051"/>
            <a:ext cx="2081100" cy="418500"/>
          </a:xfrm>
          <a:prstGeom prst="rect">
            <a:avLst/>
          </a:prstGeom>
          <a:solidFill>
            <a:srgbClr val="DEEBF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9"/>
          <p:cNvSpPr/>
          <p:nvPr/>
        </p:nvSpPr>
        <p:spPr>
          <a:xfrm>
            <a:off x="2343162" y="1510127"/>
            <a:ext cx="2081100" cy="418500"/>
          </a:xfrm>
          <a:prstGeom prst="rect">
            <a:avLst/>
          </a:prstGeom>
          <a:solidFill>
            <a:srgbClr val="DEEBF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9"/>
          <p:cNvSpPr/>
          <p:nvPr/>
        </p:nvSpPr>
        <p:spPr>
          <a:xfrm>
            <a:off x="2343162" y="1928035"/>
            <a:ext cx="2081100" cy="418500"/>
          </a:xfrm>
          <a:prstGeom prst="rect">
            <a:avLst/>
          </a:prstGeom>
          <a:solidFill>
            <a:srgbClr val="DEEBF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9"/>
          <p:cNvSpPr/>
          <p:nvPr/>
        </p:nvSpPr>
        <p:spPr>
          <a:xfrm>
            <a:off x="2343162" y="2346097"/>
            <a:ext cx="2081100" cy="418500"/>
          </a:xfrm>
          <a:prstGeom prst="rect">
            <a:avLst/>
          </a:prstGeom>
          <a:solidFill>
            <a:srgbClr val="DEEBF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endParaRPr/>
          </a:p>
        </p:txBody>
      </p:sp>
      <p:sp>
        <p:nvSpPr>
          <p:cNvPr id="332" name="Google Shape;332;p29"/>
          <p:cNvSpPr/>
          <p:nvPr/>
        </p:nvSpPr>
        <p:spPr>
          <a:xfrm>
            <a:off x="2343162" y="2764005"/>
            <a:ext cx="2081100" cy="418500"/>
          </a:xfrm>
          <a:prstGeom prst="rect">
            <a:avLst/>
          </a:prstGeom>
          <a:solidFill>
            <a:srgbClr val="DEEBF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9"/>
          <p:cNvSpPr/>
          <p:nvPr/>
        </p:nvSpPr>
        <p:spPr>
          <a:xfrm>
            <a:off x="2343162" y="3182051"/>
            <a:ext cx="2081100" cy="418500"/>
          </a:xfrm>
          <a:prstGeom prst="rect">
            <a:avLst/>
          </a:prstGeom>
          <a:solidFill>
            <a:srgbClr val="DEEBF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9"/>
          <p:cNvSpPr/>
          <p:nvPr/>
        </p:nvSpPr>
        <p:spPr>
          <a:xfrm>
            <a:off x="4425436" y="1510127"/>
            <a:ext cx="2081100" cy="418500"/>
          </a:xfrm>
          <a:prstGeom prst="rect">
            <a:avLst/>
          </a:prstGeom>
          <a:solidFill>
            <a:srgbClr val="DEEBF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9"/>
          <p:cNvSpPr/>
          <p:nvPr/>
        </p:nvSpPr>
        <p:spPr>
          <a:xfrm>
            <a:off x="4425436" y="1928035"/>
            <a:ext cx="2081100" cy="418500"/>
          </a:xfrm>
          <a:prstGeom prst="rect">
            <a:avLst/>
          </a:prstGeom>
          <a:solidFill>
            <a:srgbClr val="DEEBF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9"/>
          <p:cNvSpPr/>
          <p:nvPr/>
        </p:nvSpPr>
        <p:spPr>
          <a:xfrm>
            <a:off x="4425436" y="2346097"/>
            <a:ext cx="2081100" cy="418500"/>
          </a:xfrm>
          <a:prstGeom prst="rect">
            <a:avLst/>
          </a:prstGeom>
          <a:solidFill>
            <a:srgbClr val="DEEBF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endParaRPr/>
          </a:p>
        </p:txBody>
      </p:sp>
      <p:sp>
        <p:nvSpPr>
          <p:cNvPr id="337" name="Google Shape;337;p29"/>
          <p:cNvSpPr/>
          <p:nvPr/>
        </p:nvSpPr>
        <p:spPr>
          <a:xfrm>
            <a:off x="4425436" y="2764005"/>
            <a:ext cx="2081100" cy="418500"/>
          </a:xfrm>
          <a:prstGeom prst="rect">
            <a:avLst/>
          </a:prstGeom>
          <a:solidFill>
            <a:srgbClr val="DEEBF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9"/>
          <p:cNvSpPr/>
          <p:nvPr/>
        </p:nvSpPr>
        <p:spPr>
          <a:xfrm>
            <a:off x="4425436" y="3182051"/>
            <a:ext cx="2081100" cy="418500"/>
          </a:xfrm>
          <a:prstGeom prst="rect">
            <a:avLst/>
          </a:prstGeom>
          <a:solidFill>
            <a:srgbClr val="DEEBF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9"/>
          <p:cNvSpPr/>
          <p:nvPr/>
        </p:nvSpPr>
        <p:spPr>
          <a:xfrm>
            <a:off x="2344349" y="895175"/>
            <a:ext cx="693000" cy="307500"/>
          </a:xfrm>
          <a:prstGeom prst="rect">
            <a:avLst/>
          </a:prstGeom>
          <a:solidFill>
            <a:srgbClr val="092B4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FEB</a:t>
            </a:r>
            <a:endParaRPr b="1"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29"/>
          <p:cNvSpPr/>
          <p:nvPr/>
        </p:nvSpPr>
        <p:spPr>
          <a:xfrm>
            <a:off x="2344352" y="1202653"/>
            <a:ext cx="693000" cy="307500"/>
          </a:xfrm>
          <a:prstGeom prst="rect">
            <a:avLst/>
          </a:prstGeom>
          <a:solidFill>
            <a:srgbClr val="092B4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Feb 27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29"/>
          <p:cNvSpPr/>
          <p:nvPr/>
        </p:nvSpPr>
        <p:spPr>
          <a:xfrm>
            <a:off x="3037989" y="1202653"/>
            <a:ext cx="693000" cy="307500"/>
          </a:xfrm>
          <a:prstGeom prst="rect">
            <a:avLst/>
          </a:prstGeom>
          <a:solidFill>
            <a:srgbClr val="092B4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March 6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" name="Google Shape;342;p29"/>
          <p:cNvSpPr/>
          <p:nvPr/>
        </p:nvSpPr>
        <p:spPr>
          <a:xfrm>
            <a:off x="3731627" y="1202653"/>
            <a:ext cx="693000" cy="307500"/>
          </a:xfrm>
          <a:prstGeom prst="rect">
            <a:avLst/>
          </a:prstGeom>
          <a:solidFill>
            <a:srgbClr val="092B4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March 13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3" name="Google Shape;343;p29"/>
          <p:cNvSpPr/>
          <p:nvPr/>
        </p:nvSpPr>
        <p:spPr>
          <a:xfrm>
            <a:off x="3037999" y="895175"/>
            <a:ext cx="2775300" cy="307500"/>
          </a:xfrm>
          <a:prstGeom prst="rect">
            <a:avLst/>
          </a:prstGeom>
          <a:solidFill>
            <a:srgbClr val="092B4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MARCH</a:t>
            </a:r>
            <a:endParaRPr b="1"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" name="Google Shape;344;p29"/>
          <p:cNvSpPr/>
          <p:nvPr/>
        </p:nvSpPr>
        <p:spPr>
          <a:xfrm>
            <a:off x="4426632" y="1202653"/>
            <a:ext cx="693000" cy="307500"/>
          </a:xfrm>
          <a:prstGeom prst="rect">
            <a:avLst/>
          </a:prstGeom>
          <a:solidFill>
            <a:srgbClr val="092B4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March 20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29"/>
          <p:cNvSpPr/>
          <p:nvPr/>
        </p:nvSpPr>
        <p:spPr>
          <a:xfrm>
            <a:off x="5120270" y="1202653"/>
            <a:ext cx="693000" cy="307500"/>
          </a:xfrm>
          <a:prstGeom prst="rect">
            <a:avLst/>
          </a:prstGeom>
          <a:solidFill>
            <a:srgbClr val="092B4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March 27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6" name="Google Shape;346;p29"/>
          <p:cNvSpPr/>
          <p:nvPr/>
        </p:nvSpPr>
        <p:spPr>
          <a:xfrm>
            <a:off x="5813907" y="1202653"/>
            <a:ext cx="693000" cy="307500"/>
          </a:xfrm>
          <a:prstGeom prst="rect">
            <a:avLst/>
          </a:prstGeom>
          <a:solidFill>
            <a:srgbClr val="092B4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April 3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7" name="Google Shape;347;p29"/>
          <p:cNvSpPr/>
          <p:nvPr/>
        </p:nvSpPr>
        <p:spPr>
          <a:xfrm>
            <a:off x="6508099" y="1510127"/>
            <a:ext cx="2081100" cy="418500"/>
          </a:xfrm>
          <a:prstGeom prst="rect">
            <a:avLst/>
          </a:prstGeom>
          <a:solidFill>
            <a:srgbClr val="DEEBF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9"/>
          <p:cNvSpPr/>
          <p:nvPr/>
        </p:nvSpPr>
        <p:spPr>
          <a:xfrm>
            <a:off x="6508099" y="1928035"/>
            <a:ext cx="2081100" cy="418500"/>
          </a:xfrm>
          <a:prstGeom prst="rect">
            <a:avLst/>
          </a:prstGeom>
          <a:solidFill>
            <a:srgbClr val="DEEBF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9"/>
          <p:cNvSpPr/>
          <p:nvPr/>
        </p:nvSpPr>
        <p:spPr>
          <a:xfrm>
            <a:off x="6508099" y="2346097"/>
            <a:ext cx="2081100" cy="418500"/>
          </a:xfrm>
          <a:prstGeom prst="rect">
            <a:avLst/>
          </a:prstGeom>
          <a:solidFill>
            <a:srgbClr val="DEEBF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9"/>
          <p:cNvSpPr/>
          <p:nvPr/>
        </p:nvSpPr>
        <p:spPr>
          <a:xfrm>
            <a:off x="6508099" y="2764005"/>
            <a:ext cx="2081100" cy="418500"/>
          </a:xfrm>
          <a:prstGeom prst="rect">
            <a:avLst/>
          </a:prstGeom>
          <a:solidFill>
            <a:srgbClr val="DEEBF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9"/>
          <p:cNvSpPr/>
          <p:nvPr/>
        </p:nvSpPr>
        <p:spPr>
          <a:xfrm>
            <a:off x="5815083" y="895175"/>
            <a:ext cx="2775300" cy="307500"/>
          </a:xfrm>
          <a:prstGeom prst="rect">
            <a:avLst/>
          </a:prstGeom>
          <a:solidFill>
            <a:srgbClr val="092B4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APRIL</a:t>
            </a:r>
            <a:endParaRPr b="1"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" name="Google Shape;352;p29"/>
          <p:cNvSpPr/>
          <p:nvPr/>
        </p:nvSpPr>
        <p:spPr>
          <a:xfrm>
            <a:off x="6509297" y="1202653"/>
            <a:ext cx="693000" cy="307500"/>
          </a:xfrm>
          <a:prstGeom prst="rect">
            <a:avLst/>
          </a:prstGeom>
          <a:solidFill>
            <a:srgbClr val="092B4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April</a:t>
            </a: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10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" name="Google Shape;353;p29"/>
          <p:cNvSpPr/>
          <p:nvPr/>
        </p:nvSpPr>
        <p:spPr>
          <a:xfrm>
            <a:off x="7202934" y="1203028"/>
            <a:ext cx="693000" cy="307500"/>
          </a:xfrm>
          <a:prstGeom prst="rect">
            <a:avLst/>
          </a:prstGeom>
          <a:solidFill>
            <a:srgbClr val="092B4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April 17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" name="Google Shape;354;p29"/>
          <p:cNvSpPr/>
          <p:nvPr/>
        </p:nvSpPr>
        <p:spPr>
          <a:xfrm>
            <a:off x="7896561" y="1203053"/>
            <a:ext cx="693000" cy="307500"/>
          </a:xfrm>
          <a:prstGeom prst="rect">
            <a:avLst/>
          </a:prstGeom>
          <a:solidFill>
            <a:srgbClr val="092B4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April 24 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Google Shape;355;p29"/>
          <p:cNvSpPr/>
          <p:nvPr/>
        </p:nvSpPr>
        <p:spPr>
          <a:xfrm>
            <a:off x="554487" y="1928042"/>
            <a:ext cx="1096200" cy="418500"/>
          </a:xfrm>
          <a:prstGeom prst="rect">
            <a:avLst/>
          </a:prstGeom>
          <a:solidFill>
            <a:srgbClr val="092B4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Interactive Map</a:t>
            </a:r>
            <a:endParaRPr b="1"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" name="Google Shape;356;p29"/>
          <p:cNvSpPr/>
          <p:nvPr/>
        </p:nvSpPr>
        <p:spPr>
          <a:xfrm>
            <a:off x="554487" y="2346101"/>
            <a:ext cx="1096200" cy="418500"/>
          </a:xfrm>
          <a:prstGeom prst="rect">
            <a:avLst/>
          </a:prstGeom>
          <a:solidFill>
            <a:srgbClr val="092B4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Firebase Hosting</a:t>
            </a:r>
            <a:endParaRPr b="1"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" name="Google Shape;357;p29"/>
          <p:cNvSpPr/>
          <p:nvPr/>
        </p:nvSpPr>
        <p:spPr>
          <a:xfrm>
            <a:off x="554487" y="2764008"/>
            <a:ext cx="1096200" cy="418500"/>
          </a:xfrm>
          <a:prstGeom prst="rect">
            <a:avLst/>
          </a:prstGeom>
          <a:solidFill>
            <a:srgbClr val="092B4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MCU/Rotator Communication</a:t>
            </a:r>
            <a:endParaRPr b="1"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8" name="Google Shape;358;p29"/>
          <p:cNvSpPr/>
          <p:nvPr/>
        </p:nvSpPr>
        <p:spPr>
          <a:xfrm>
            <a:off x="554487" y="3182052"/>
            <a:ext cx="1096200" cy="418500"/>
          </a:xfrm>
          <a:prstGeom prst="rect">
            <a:avLst/>
          </a:prstGeom>
          <a:solidFill>
            <a:srgbClr val="092B4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TLE Propagation</a:t>
            </a:r>
            <a:endParaRPr b="1"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" name="Google Shape;359;p29"/>
          <p:cNvSpPr/>
          <p:nvPr/>
        </p:nvSpPr>
        <p:spPr>
          <a:xfrm>
            <a:off x="554501" y="1510161"/>
            <a:ext cx="1096200" cy="418500"/>
          </a:xfrm>
          <a:prstGeom prst="rect">
            <a:avLst/>
          </a:prstGeom>
          <a:solidFill>
            <a:srgbClr val="092B4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React Components</a:t>
            </a:r>
            <a:endParaRPr b="1"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" name="Google Shape;360;p29"/>
          <p:cNvSpPr/>
          <p:nvPr/>
        </p:nvSpPr>
        <p:spPr>
          <a:xfrm flipH="1">
            <a:off x="2399750" y="1626550"/>
            <a:ext cx="1416300" cy="2508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95D1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Toolbar</a:t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361" name="Google Shape;361;p29"/>
          <p:cNvSpPr/>
          <p:nvPr/>
        </p:nvSpPr>
        <p:spPr>
          <a:xfrm>
            <a:off x="553637" y="895175"/>
            <a:ext cx="1096200" cy="626700"/>
          </a:xfrm>
          <a:prstGeom prst="rect">
            <a:avLst/>
          </a:prstGeom>
          <a:solidFill>
            <a:srgbClr val="092B4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Task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" name="Google Shape;362;p29"/>
          <p:cNvSpPr/>
          <p:nvPr/>
        </p:nvSpPr>
        <p:spPr>
          <a:xfrm>
            <a:off x="6508686" y="4435925"/>
            <a:ext cx="2081100" cy="418500"/>
          </a:xfrm>
          <a:prstGeom prst="rect">
            <a:avLst/>
          </a:prstGeom>
          <a:solidFill>
            <a:srgbClr val="DEEBF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9"/>
          <p:cNvSpPr/>
          <p:nvPr/>
        </p:nvSpPr>
        <p:spPr>
          <a:xfrm>
            <a:off x="2343750" y="3599970"/>
            <a:ext cx="2081100" cy="418500"/>
          </a:xfrm>
          <a:prstGeom prst="rect">
            <a:avLst/>
          </a:prstGeom>
          <a:solidFill>
            <a:srgbClr val="DEEBF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endParaRPr/>
          </a:p>
        </p:txBody>
      </p:sp>
      <p:sp>
        <p:nvSpPr>
          <p:cNvPr id="364" name="Google Shape;364;p29"/>
          <p:cNvSpPr/>
          <p:nvPr/>
        </p:nvSpPr>
        <p:spPr>
          <a:xfrm>
            <a:off x="2343750" y="4017879"/>
            <a:ext cx="2081100" cy="418500"/>
          </a:xfrm>
          <a:prstGeom prst="rect">
            <a:avLst/>
          </a:prstGeom>
          <a:solidFill>
            <a:srgbClr val="DEEBF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9"/>
          <p:cNvSpPr/>
          <p:nvPr/>
        </p:nvSpPr>
        <p:spPr>
          <a:xfrm>
            <a:off x="2343750" y="4435925"/>
            <a:ext cx="2081100" cy="418500"/>
          </a:xfrm>
          <a:prstGeom prst="rect">
            <a:avLst/>
          </a:prstGeom>
          <a:solidFill>
            <a:srgbClr val="DEEBF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9"/>
          <p:cNvSpPr/>
          <p:nvPr/>
        </p:nvSpPr>
        <p:spPr>
          <a:xfrm>
            <a:off x="4426024" y="3599970"/>
            <a:ext cx="2081100" cy="418500"/>
          </a:xfrm>
          <a:prstGeom prst="rect">
            <a:avLst/>
          </a:prstGeom>
          <a:solidFill>
            <a:srgbClr val="DEEBF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endParaRPr/>
          </a:p>
        </p:txBody>
      </p:sp>
      <p:sp>
        <p:nvSpPr>
          <p:cNvPr id="367" name="Google Shape;367;p29"/>
          <p:cNvSpPr/>
          <p:nvPr/>
        </p:nvSpPr>
        <p:spPr>
          <a:xfrm>
            <a:off x="4426024" y="4017879"/>
            <a:ext cx="2081100" cy="418500"/>
          </a:xfrm>
          <a:prstGeom prst="rect">
            <a:avLst/>
          </a:prstGeom>
          <a:solidFill>
            <a:srgbClr val="DEEBF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9"/>
          <p:cNvSpPr/>
          <p:nvPr/>
        </p:nvSpPr>
        <p:spPr>
          <a:xfrm>
            <a:off x="4426024" y="4435925"/>
            <a:ext cx="2081100" cy="418500"/>
          </a:xfrm>
          <a:prstGeom prst="rect">
            <a:avLst/>
          </a:prstGeom>
          <a:solidFill>
            <a:srgbClr val="DEEBF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9"/>
          <p:cNvSpPr/>
          <p:nvPr/>
        </p:nvSpPr>
        <p:spPr>
          <a:xfrm>
            <a:off x="6508686" y="3599970"/>
            <a:ext cx="2081100" cy="418500"/>
          </a:xfrm>
          <a:prstGeom prst="rect">
            <a:avLst/>
          </a:prstGeom>
          <a:solidFill>
            <a:srgbClr val="DEEBF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9"/>
          <p:cNvSpPr/>
          <p:nvPr/>
        </p:nvSpPr>
        <p:spPr>
          <a:xfrm>
            <a:off x="6508686" y="4017879"/>
            <a:ext cx="2081100" cy="418500"/>
          </a:xfrm>
          <a:prstGeom prst="rect">
            <a:avLst/>
          </a:prstGeom>
          <a:solidFill>
            <a:srgbClr val="DEEBF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9"/>
          <p:cNvSpPr/>
          <p:nvPr/>
        </p:nvSpPr>
        <p:spPr>
          <a:xfrm>
            <a:off x="554852" y="3599975"/>
            <a:ext cx="1096200" cy="418500"/>
          </a:xfrm>
          <a:prstGeom prst="rect">
            <a:avLst/>
          </a:prstGeom>
          <a:solidFill>
            <a:srgbClr val="092B4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MCU IO (GPS/LED)</a:t>
            </a:r>
            <a:endParaRPr b="1"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" name="Google Shape;372;p29"/>
          <p:cNvSpPr/>
          <p:nvPr/>
        </p:nvSpPr>
        <p:spPr>
          <a:xfrm>
            <a:off x="554852" y="4017881"/>
            <a:ext cx="1096200" cy="418500"/>
          </a:xfrm>
          <a:prstGeom prst="rect">
            <a:avLst/>
          </a:prstGeom>
          <a:solidFill>
            <a:srgbClr val="092B4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Power Supply Unit</a:t>
            </a:r>
            <a:endParaRPr b="1"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3" name="Google Shape;373;p29"/>
          <p:cNvSpPr/>
          <p:nvPr/>
        </p:nvSpPr>
        <p:spPr>
          <a:xfrm>
            <a:off x="554852" y="4435925"/>
            <a:ext cx="1096200" cy="418500"/>
          </a:xfrm>
          <a:prstGeom prst="rect">
            <a:avLst/>
          </a:prstGeom>
          <a:solidFill>
            <a:srgbClr val="092B4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Motor Drivers</a:t>
            </a:r>
            <a:endParaRPr b="1"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29"/>
          <p:cNvSpPr/>
          <p:nvPr/>
        </p:nvSpPr>
        <p:spPr>
          <a:xfrm>
            <a:off x="1651600" y="1928042"/>
            <a:ext cx="692100" cy="418500"/>
          </a:xfrm>
          <a:prstGeom prst="rect">
            <a:avLst/>
          </a:prstGeom>
          <a:solidFill>
            <a:srgbClr val="758A9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David S.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29"/>
          <p:cNvSpPr/>
          <p:nvPr/>
        </p:nvSpPr>
        <p:spPr>
          <a:xfrm>
            <a:off x="1651600" y="2346101"/>
            <a:ext cx="692100" cy="418500"/>
          </a:xfrm>
          <a:prstGeom prst="rect">
            <a:avLst/>
          </a:prstGeom>
          <a:solidFill>
            <a:srgbClr val="758A9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David S.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" name="Google Shape;376;p29"/>
          <p:cNvSpPr/>
          <p:nvPr/>
        </p:nvSpPr>
        <p:spPr>
          <a:xfrm>
            <a:off x="1651600" y="2764008"/>
            <a:ext cx="692100" cy="418500"/>
          </a:xfrm>
          <a:prstGeom prst="rect">
            <a:avLst/>
          </a:prstGeom>
          <a:solidFill>
            <a:srgbClr val="758A9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David S. 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Hunter B.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" name="Google Shape;377;p29"/>
          <p:cNvSpPr/>
          <p:nvPr/>
        </p:nvSpPr>
        <p:spPr>
          <a:xfrm>
            <a:off x="1651600" y="3182052"/>
            <a:ext cx="692100" cy="418500"/>
          </a:xfrm>
          <a:prstGeom prst="rect">
            <a:avLst/>
          </a:prstGeom>
          <a:solidFill>
            <a:srgbClr val="758A9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Hunter B.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" name="Google Shape;378;p29"/>
          <p:cNvSpPr/>
          <p:nvPr/>
        </p:nvSpPr>
        <p:spPr>
          <a:xfrm>
            <a:off x="1651608" y="1510161"/>
            <a:ext cx="692100" cy="418500"/>
          </a:xfrm>
          <a:prstGeom prst="rect">
            <a:avLst/>
          </a:prstGeom>
          <a:solidFill>
            <a:srgbClr val="758A9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David S.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9" name="Google Shape;379;p29"/>
          <p:cNvSpPr/>
          <p:nvPr/>
        </p:nvSpPr>
        <p:spPr>
          <a:xfrm>
            <a:off x="1651063" y="895175"/>
            <a:ext cx="692100" cy="626700"/>
          </a:xfrm>
          <a:prstGeom prst="rect">
            <a:avLst/>
          </a:prstGeom>
          <a:solidFill>
            <a:srgbClr val="092B4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Owner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" name="Google Shape;380;p29"/>
          <p:cNvSpPr/>
          <p:nvPr/>
        </p:nvSpPr>
        <p:spPr>
          <a:xfrm>
            <a:off x="1651830" y="3599975"/>
            <a:ext cx="692100" cy="418500"/>
          </a:xfrm>
          <a:prstGeom prst="rect">
            <a:avLst/>
          </a:prstGeom>
          <a:solidFill>
            <a:srgbClr val="758A9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Hunter B.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Google Shape;381;p29"/>
          <p:cNvSpPr/>
          <p:nvPr/>
        </p:nvSpPr>
        <p:spPr>
          <a:xfrm>
            <a:off x="1651830" y="4017881"/>
            <a:ext cx="692100" cy="418500"/>
          </a:xfrm>
          <a:prstGeom prst="rect">
            <a:avLst/>
          </a:prstGeom>
          <a:solidFill>
            <a:srgbClr val="758A9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Michael R.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p29"/>
          <p:cNvSpPr/>
          <p:nvPr/>
        </p:nvSpPr>
        <p:spPr>
          <a:xfrm>
            <a:off x="1651830" y="4435925"/>
            <a:ext cx="692100" cy="418500"/>
          </a:xfrm>
          <a:prstGeom prst="rect">
            <a:avLst/>
          </a:prstGeom>
          <a:solidFill>
            <a:srgbClr val="758A9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Michael</a:t>
            </a: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R.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" name="Google Shape;383;p29"/>
          <p:cNvSpPr/>
          <p:nvPr/>
        </p:nvSpPr>
        <p:spPr>
          <a:xfrm flipH="1">
            <a:off x="7428425" y="431450"/>
            <a:ext cx="1096200" cy="205200"/>
          </a:xfrm>
          <a:prstGeom prst="round2SameRect">
            <a:avLst>
              <a:gd fmla="val 36806" name="adj1"/>
              <a:gd fmla="val 50000" name="adj2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 Progress</a:t>
            </a:r>
            <a:r>
              <a:rPr lang="en" sz="1200"/>
              <a:t> </a:t>
            </a:r>
            <a:endParaRPr sz="1200"/>
          </a:p>
        </p:txBody>
      </p:sp>
      <p:sp>
        <p:nvSpPr>
          <p:cNvPr id="384" name="Google Shape;384;p29"/>
          <p:cNvSpPr/>
          <p:nvPr/>
        </p:nvSpPr>
        <p:spPr>
          <a:xfrm flipH="1">
            <a:off x="7422875" y="167500"/>
            <a:ext cx="1096200" cy="1992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95D1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Completed</a:t>
            </a:r>
            <a:endParaRPr sz="1200"/>
          </a:p>
        </p:txBody>
      </p:sp>
      <p:sp>
        <p:nvSpPr>
          <p:cNvPr id="385" name="Google Shape;385;p29"/>
          <p:cNvSpPr/>
          <p:nvPr/>
        </p:nvSpPr>
        <p:spPr>
          <a:xfrm flipH="1">
            <a:off x="5478950" y="1626550"/>
            <a:ext cx="1416300" cy="2508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95D1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Mercator Map</a:t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386" name="Google Shape;386;p29"/>
          <p:cNvSpPr/>
          <p:nvPr/>
        </p:nvSpPr>
        <p:spPr>
          <a:xfrm flipH="1">
            <a:off x="3902975" y="1626550"/>
            <a:ext cx="1489200" cy="2508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95D1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Orbital Data Fetching</a:t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387" name="Google Shape;387;p29"/>
          <p:cNvSpPr/>
          <p:nvPr/>
        </p:nvSpPr>
        <p:spPr>
          <a:xfrm flipH="1">
            <a:off x="3849000" y="2011963"/>
            <a:ext cx="1153800" cy="2508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95D1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ArcGis Instance</a:t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388" name="Google Shape;388;p29"/>
          <p:cNvSpPr/>
          <p:nvPr/>
        </p:nvSpPr>
        <p:spPr>
          <a:xfrm flipH="1">
            <a:off x="5120250" y="2011975"/>
            <a:ext cx="1036500" cy="2508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95D1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Map Settings</a:t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389" name="Google Shape;389;p29"/>
          <p:cNvSpPr/>
          <p:nvPr/>
        </p:nvSpPr>
        <p:spPr>
          <a:xfrm flipH="1">
            <a:off x="6216850" y="2011975"/>
            <a:ext cx="765300" cy="2508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F1C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Graphics</a:t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390" name="Google Shape;390;p29"/>
          <p:cNvSpPr/>
          <p:nvPr/>
        </p:nvSpPr>
        <p:spPr>
          <a:xfrm flipH="1">
            <a:off x="5713725" y="2429875"/>
            <a:ext cx="1489200" cy="2508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95D1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Add to Project</a:t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391" name="Google Shape;391;p29"/>
          <p:cNvSpPr/>
          <p:nvPr/>
        </p:nvSpPr>
        <p:spPr>
          <a:xfrm flipH="1">
            <a:off x="3313050" y="2847925"/>
            <a:ext cx="1153800" cy="2508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95D1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Order ESP8266</a:t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392" name="Google Shape;392;p29"/>
          <p:cNvSpPr/>
          <p:nvPr/>
        </p:nvSpPr>
        <p:spPr>
          <a:xfrm flipH="1">
            <a:off x="4533175" y="2847925"/>
            <a:ext cx="1153800" cy="2508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95D1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HTTPS Server</a:t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393" name="Google Shape;393;p29"/>
          <p:cNvSpPr/>
          <p:nvPr/>
        </p:nvSpPr>
        <p:spPr>
          <a:xfrm flipH="1">
            <a:off x="5783550" y="2847850"/>
            <a:ext cx="1231500" cy="2508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95D1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Rotator Controls</a:t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394" name="Google Shape;394;p29"/>
          <p:cNvSpPr/>
          <p:nvPr/>
        </p:nvSpPr>
        <p:spPr>
          <a:xfrm flipH="1">
            <a:off x="2420825" y="3265850"/>
            <a:ext cx="2005800" cy="2508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95D1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Research Orbital Dynamics</a:t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395" name="Google Shape;395;p29"/>
          <p:cNvSpPr/>
          <p:nvPr/>
        </p:nvSpPr>
        <p:spPr>
          <a:xfrm flipH="1">
            <a:off x="6982150" y="1621975"/>
            <a:ext cx="914400" cy="2508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F1C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Validation</a:t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396" name="Google Shape;396;p29"/>
          <p:cNvSpPr/>
          <p:nvPr/>
        </p:nvSpPr>
        <p:spPr>
          <a:xfrm flipH="1">
            <a:off x="7042150" y="2011975"/>
            <a:ext cx="854400" cy="2508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F1C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Validation</a:t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397" name="Google Shape;397;p29"/>
          <p:cNvSpPr/>
          <p:nvPr/>
        </p:nvSpPr>
        <p:spPr>
          <a:xfrm flipH="1">
            <a:off x="7068250" y="2847925"/>
            <a:ext cx="828300" cy="2508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95D1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Validation</a:t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398" name="Google Shape;398;p29"/>
          <p:cNvSpPr/>
          <p:nvPr/>
        </p:nvSpPr>
        <p:spPr>
          <a:xfrm flipH="1">
            <a:off x="4533250" y="3265850"/>
            <a:ext cx="1683600" cy="2508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95D1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Arduino Implementation</a:t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399" name="Google Shape;399;p29"/>
          <p:cNvSpPr/>
          <p:nvPr/>
        </p:nvSpPr>
        <p:spPr>
          <a:xfrm flipH="1">
            <a:off x="6313425" y="3265838"/>
            <a:ext cx="1582500" cy="2508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F1C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Calc/Improve Accuracy</a:t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400" name="Google Shape;400;p29"/>
          <p:cNvSpPr/>
          <p:nvPr/>
        </p:nvSpPr>
        <p:spPr>
          <a:xfrm flipH="1">
            <a:off x="3312975" y="3683800"/>
            <a:ext cx="893400" cy="2508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95D1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GPS Code</a:t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401" name="Google Shape;401;p29"/>
          <p:cNvSpPr/>
          <p:nvPr/>
        </p:nvSpPr>
        <p:spPr>
          <a:xfrm flipH="1">
            <a:off x="6873100" y="3683825"/>
            <a:ext cx="1036500" cy="2508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F1C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Validation</a:t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402" name="Google Shape;402;p29"/>
          <p:cNvSpPr/>
          <p:nvPr/>
        </p:nvSpPr>
        <p:spPr>
          <a:xfrm flipH="1">
            <a:off x="5783450" y="3683825"/>
            <a:ext cx="966900" cy="2508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95D1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LED Display</a:t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403" name="Google Shape;403;p29"/>
          <p:cNvSpPr/>
          <p:nvPr/>
        </p:nvSpPr>
        <p:spPr>
          <a:xfrm flipH="1">
            <a:off x="2477200" y="4519650"/>
            <a:ext cx="1452600" cy="2508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95D1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Define Specifications</a:t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404" name="Google Shape;404;p29"/>
          <p:cNvSpPr/>
          <p:nvPr/>
        </p:nvSpPr>
        <p:spPr>
          <a:xfrm flipH="1">
            <a:off x="2477075" y="4101800"/>
            <a:ext cx="1452600" cy="2508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95D1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Define Specifications</a:t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405" name="Google Shape;405;p29"/>
          <p:cNvSpPr/>
          <p:nvPr/>
        </p:nvSpPr>
        <p:spPr>
          <a:xfrm flipH="1">
            <a:off x="4003050" y="4101800"/>
            <a:ext cx="914400" cy="2508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95D1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Order Parts</a:t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406" name="Google Shape;406;p29"/>
          <p:cNvSpPr/>
          <p:nvPr/>
        </p:nvSpPr>
        <p:spPr>
          <a:xfrm flipH="1">
            <a:off x="4990850" y="4101800"/>
            <a:ext cx="1759500" cy="2508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F1C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Simulations/Assembly</a:t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407" name="Google Shape;407;p29"/>
          <p:cNvSpPr/>
          <p:nvPr/>
        </p:nvSpPr>
        <p:spPr>
          <a:xfrm flipH="1">
            <a:off x="6859425" y="4101800"/>
            <a:ext cx="1036500" cy="2508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F1C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PCB Layout</a:t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408" name="Google Shape;408;p29"/>
          <p:cNvSpPr/>
          <p:nvPr/>
        </p:nvSpPr>
        <p:spPr>
          <a:xfrm flipH="1">
            <a:off x="4003050" y="4519650"/>
            <a:ext cx="914400" cy="2508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95D1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Order Parts</a:t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409" name="Google Shape;409;p29"/>
          <p:cNvSpPr/>
          <p:nvPr/>
        </p:nvSpPr>
        <p:spPr>
          <a:xfrm flipH="1">
            <a:off x="4990700" y="4519625"/>
            <a:ext cx="1759500" cy="2508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95D1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Test Parts</a:t>
            </a:r>
            <a:endParaRPr sz="1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0"/>
          <p:cNvSpPr txBox="1"/>
          <p:nvPr>
            <p:ph type="title"/>
          </p:nvPr>
        </p:nvSpPr>
        <p:spPr>
          <a:xfrm>
            <a:off x="353750" y="70250"/>
            <a:ext cx="56169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</a:t>
            </a:r>
            <a:r>
              <a:rPr lang="en"/>
              <a:t> Summary</a:t>
            </a:r>
            <a:endParaRPr/>
          </a:p>
        </p:txBody>
      </p:sp>
      <p:sp>
        <p:nvSpPr>
          <p:cNvPr id="415" name="Google Shape;415;p30"/>
          <p:cNvSpPr/>
          <p:nvPr/>
        </p:nvSpPr>
        <p:spPr>
          <a:xfrm>
            <a:off x="353750" y="1628025"/>
            <a:ext cx="1822200" cy="418500"/>
          </a:xfrm>
          <a:prstGeom prst="rect">
            <a:avLst/>
          </a:prstGeom>
          <a:solidFill>
            <a:srgbClr val="DEEBF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Unit Tests</a:t>
            </a:r>
            <a:endParaRPr/>
          </a:p>
        </p:txBody>
      </p:sp>
      <p:sp>
        <p:nvSpPr>
          <p:cNvPr id="416" name="Google Shape;416;p30"/>
          <p:cNvSpPr/>
          <p:nvPr/>
        </p:nvSpPr>
        <p:spPr>
          <a:xfrm>
            <a:off x="353750" y="2045925"/>
            <a:ext cx="1822200" cy="418500"/>
          </a:xfrm>
          <a:prstGeom prst="rect">
            <a:avLst/>
          </a:prstGeom>
          <a:solidFill>
            <a:srgbClr val="DEEBF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Behavior Tests</a:t>
            </a:r>
            <a:endParaRPr/>
          </a:p>
        </p:txBody>
      </p:sp>
      <p:sp>
        <p:nvSpPr>
          <p:cNvPr id="417" name="Google Shape;417;p30"/>
          <p:cNvSpPr/>
          <p:nvPr/>
        </p:nvSpPr>
        <p:spPr>
          <a:xfrm>
            <a:off x="353750" y="2464000"/>
            <a:ext cx="1821600" cy="418500"/>
          </a:xfrm>
          <a:prstGeom prst="rect">
            <a:avLst/>
          </a:prstGeom>
          <a:solidFill>
            <a:srgbClr val="DEEBF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ESP8266 Latency</a:t>
            </a:r>
            <a:r>
              <a:rPr lang="en"/>
              <a:t>   </a:t>
            </a:r>
            <a:endParaRPr/>
          </a:p>
        </p:txBody>
      </p:sp>
      <p:sp>
        <p:nvSpPr>
          <p:cNvPr id="418" name="Google Shape;418;p30"/>
          <p:cNvSpPr/>
          <p:nvPr/>
        </p:nvSpPr>
        <p:spPr>
          <a:xfrm>
            <a:off x="353750" y="2881908"/>
            <a:ext cx="1821600" cy="418500"/>
          </a:xfrm>
          <a:prstGeom prst="rect">
            <a:avLst/>
          </a:prstGeom>
          <a:solidFill>
            <a:srgbClr val="DEEBF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 Cases</a:t>
            </a:r>
            <a:endParaRPr/>
          </a:p>
        </p:txBody>
      </p:sp>
      <p:sp>
        <p:nvSpPr>
          <p:cNvPr id="419" name="Google Shape;419;p30"/>
          <p:cNvSpPr/>
          <p:nvPr/>
        </p:nvSpPr>
        <p:spPr>
          <a:xfrm>
            <a:off x="353750" y="3299953"/>
            <a:ext cx="1821600" cy="418500"/>
          </a:xfrm>
          <a:prstGeom prst="rect">
            <a:avLst/>
          </a:prstGeom>
          <a:solidFill>
            <a:srgbClr val="DEEBF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Cross-Browser</a:t>
            </a:r>
            <a:endParaRPr/>
          </a:p>
        </p:txBody>
      </p:sp>
      <p:sp>
        <p:nvSpPr>
          <p:cNvPr id="420" name="Google Shape;420;p30"/>
          <p:cNvSpPr/>
          <p:nvPr/>
        </p:nvSpPr>
        <p:spPr>
          <a:xfrm>
            <a:off x="355310" y="1013075"/>
            <a:ext cx="2734200" cy="307500"/>
          </a:xfrm>
          <a:prstGeom prst="rect">
            <a:avLst/>
          </a:prstGeom>
          <a:solidFill>
            <a:srgbClr val="092B4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Web Application - David Santos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1" name="Google Shape;421;p30"/>
          <p:cNvSpPr/>
          <p:nvPr/>
        </p:nvSpPr>
        <p:spPr>
          <a:xfrm>
            <a:off x="355303" y="1320550"/>
            <a:ext cx="1822200" cy="307500"/>
          </a:xfrm>
          <a:prstGeom prst="rect">
            <a:avLst/>
          </a:prstGeom>
          <a:solidFill>
            <a:srgbClr val="092B4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Test Group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2" name="Google Shape;422;p30"/>
          <p:cNvSpPr/>
          <p:nvPr/>
        </p:nvSpPr>
        <p:spPr>
          <a:xfrm>
            <a:off x="2177743" y="1320553"/>
            <a:ext cx="910500" cy="307500"/>
          </a:xfrm>
          <a:prstGeom prst="rect">
            <a:avLst/>
          </a:prstGeom>
          <a:solidFill>
            <a:srgbClr val="092B4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Progress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" name="Google Shape;423;p30"/>
          <p:cNvSpPr/>
          <p:nvPr/>
        </p:nvSpPr>
        <p:spPr>
          <a:xfrm>
            <a:off x="3303056" y="1013075"/>
            <a:ext cx="2641500" cy="307500"/>
          </a:xfrm>
          <a:prstGeom prst="rect">
            <a:avLst/>
          </a:prstGeom>
          <a:solidFill>
            <a:srgbClr val="092B4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PSU/ Motor Drivers - </a:t>
            </a: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Michael</a:t>
            </a: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Raabe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4" name="Google Shape;424;p30"/>
          <p:cNvSpPr/>
          <p:nvPr/>
        </p:nvSpPr>
        <p:spPr>
          <a:xfrm>
            <a:off x="3302793" y="1320575"/>
            <a:ext cx="1761900" cy="307500"/>
          </a:xfrm>
          <a:prstGeom prst="rect">
            <a:avLst/>
          </a:prstGeom>
          <a:solidFill>
            <a:srgbClr val="092B4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Test Group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5" name="Google Shape;425;p30"/>
          <p:cNvSpPr/>
          <p:nvPr/>
        </p:nvSpPr>
        <p:spPr>
          <a:xfrm>
            <a:off x="5063701" y="1320564"/>
            <a:ext cx="879300" cy="307500"/>
          </a:xfrm>
          <a:prstGeom prst="rect">
            <a:avLst/>
          </a:prstGeom>
          <a:solidFill>
            <a:srgbClr val="092B4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Progress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30"/>
          <p:cNvSpPr/>
          <p:nvPr/>
        </p:nvSpPr>
        <p:spPr>
          <a:xfrm>
            <a:off x="6164558" y="1013075"/>
            <a:ext cx="2641800" cy="307500"/>
          </a:xfrm>
          <a:prstGeom prst="rect">
            <a:avLst/>
          </a:prstGeom>
          <a:solidFill>
            <a:srgbClr val="092B4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MCU/IO - Hunter Britton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30"/>
          <p:cNvSpPr/>
          <p:nvPr/>
        </p:nvSpPr>
        <p:spPr>
          <a:xfrm>
            <a:off x="6164590" y="1320550"/>
            <a:ext cx="1761900" cy="307500"/>
          </a:xfrm>
          <a:prstGeom prst="rect">
            <a:avLst/>
          </a:prstGeom>
          <a:solidFill>
            <a:srgbClr val="092B4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Test Group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8" name="Google Shape;428;p30"/>
          <p:cNvSpPr/>
          <p:nvPr/>
        </p:nvSpPr>
        <p:spPr>
          <a:xfrm>
            <a:off x="7925637" y="1320953"/>
            <a:ext cx="879600" cy="307500"/>
          </a:xfrm>
          <a:prstGeom prst="rect">
            <a:avLst/>
          </a:prstGeom>
          <a:solidFill>
            <a:srgbClr val="092B4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Progress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9" name="Google Shape;429;p30"/>
          <p:cNvSpPr/>
          <p:nvPr/>
        </p:nvSpPr>
        <p:spPr>
          <a:xfrm>
            <a:off x="354264" y="3717872"/>
            <a:ext cx="1821600" cy="418500"/>
          </a:xfrm>
          <a:prstGeom prst="rect">
            <a:avLst/>
          </a:prstGeom>
          <a:solidFill>
            <a:srgbClr val="DEEBF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Review</a:t>
            </a:r>
            <a:endParaRPr/>
          </a:p>
        </p:txBody>
      </p:sp>
      <p:sp>
        <p:nvSpPr>
          <p:cNvPr id="430" name="Google Shape;430;p30"/>
          <p:cNvSpPr/>
          <p:nvPr/>
        </p:nvSpPr>
        <p:spPr>
          <a:xfrm>
            <a:off x="354264" y="4135780"/>
            <a:ext cx="1821600" cy="418500"/>
          </a:xfrm>
          <a:prstGeom prst="rect">
            <a:avLst/>
          </a:prstGeom>
          <a:solidFill>
            <a:srgbClr val="DEEBF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Usability Feedback</a:t>
            </a:r>
            <a:endParaRPr/>
          </a:p>
        </p:txBody>
      </p:sp>
      <p:sp>
        <p:nvSpPr>
          <p:cNvPr id="431" name="Google Shape;431;p30"/>
          <p:cNvSpPr/>
          <p:nvPr/>
        </p:nvSpPr>
        <p:spPr>
          <a:xfrm>
            <a:off x="2180445" y="1636700"/>
            <a:ext cx="909600" cy="418500"/>
          </a:xfrm>
          <a:prstGeom prst="rect">
            <a:avLst/>
          </a:prstGeom>
          <a:solidFill>
            <a:srgbClr val="DEEBF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30/30</a:t>
            </a:r>
            <a:endParaRPr/>
          </a:p>
        </p:txBody>
      </p:sp>
      <p:sp>
        <p:nvSpPr>
          <p:cNvPr id="432" name="Google Shape;432;p30"/>
          <p:cNvSpPr/>
          <p:nvPr/>
        </p:nvSpPr>
        <p:spPr>
          <a:xfrm>
            <a:off x="2179665" y="2045925"/>
            <a:ext cx="909600" cy="418500"/>
          </a:xfrm>
          <a:prstGeom prst="rect">
            <a:avLst/>
          </a:prstGeom>
          <a:solidFill>
            <a:srgbClr val="DEEBF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17/17</a:t>
            </a:r>
            <a:endParaRPr/>
          </a:p>
        </p:txBody>
      </p:sp>
      <p:sp>
        <p:nvSpPr>
          <p:cNvPr id="433" name="Google Shape;433;p30"/>
          <p:cNvSpPr/>
          <p:nvPr/>
        </p:nvSpPr>
        <p:spPr>
          <a:xfrm>
            <a:off x="2179665" y="2464000"/>
            <a:ext cx="909600" cy="418500"/>
          </a:xfrm>
          <a:prstGeom prst="rect">
            <a:avLst/>
          </a:prstGeom>
          <a:solidFill>
            <a:srgbClr val="DEEBF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1/1</a:t>
            </a:r>
            <a:endParaRPr/>
          </a:p>
        </p:txBody>
      </p:sp>
      <p:sp>
        <p:nvSpPr>
          <p:cNvPr id="434" name="Google Shape;434;p30"/>
          <p:cNvSpPr/>
          <p:nvPr/>
        </p:nvSpPr>
        <p:spPr>
          <a:xfrm>
            <a:off x="2179665" y="2882300"/>
            <a:ext cx="909600" cy="418500"/>
          </a:xfrm>
          <a:prstGeom prst="rect">
            <a:avLst/>
          </a:prstGeom>
          <a:solidFill>
            <a:srgbClr val="DEEBF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6/6</a:t>
            </a:r>
            <a:endParaRPr/>
          </a:p>
        </p:txBody>
      </p:sp>
      <p:sp>
        <p:nvSpPr>
          <p:cNvPr id="435" name="Google Shape;435;p30"/>
          <p:cNvSpPr/>
          <p:nvPr/>
        </p:nvSpPr>
        <p:spPr>
          <a:xfrm>
            <a:off x="2179665" y="3300375"/>
            <a:ext cx="909600" cy="418500"/>
          </a:xfrm>
          <a:prstGeom prst="rect">
            <a:avLst/>
          </a:prstGeom>
          <a:solidFill>
            <a:srgbClr val="DEEBF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3/3</a:t>
            </a:r>
            <a:endParaRPr/>
          </a:p>
        </p:txBody>
      </p:sp>
      <p:sp>
        <p:nvSpPr>
          <p:cNvPr id="436" name="Google Shape;436;p30"/>
          <p:cNvSpPr/>
          <p:nvPr/>
        </p:nvSpPr>
        <p:spPr>
          <a:xfrm>
            <a:off x="2180445" y="3713950"/>
            <a:ext cx="909600" cy="418500"/>
          </a:xfrm>
          <a:prstGeom prst="rect">
            <a:avLst/>
          </a:prstGeom>
          <a:solidFill>
            <a:srgbClr val="DEEBF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10/27</a:t>
            </a:r>
            <a:endParaRPr/>
          </a:p>
        </p:txBody>
      </p:sp>
      <p:sp>
        <p:nvSpPr>
          <p:cNvPr id="437" name="Google Shape;437;p30"/>
          <p:cNvSpPr/>
          <p:nvPr/>
        </p:nvSpPr>
        <p:spPr>
          <a:xfrm>
            <a:off x="2180445" y="4136375"/>
            <a:ext cx="909600" cy="418500"/>
          </a:xfrm>
          <a:prstGeom prst="rect">
            <a:avLst/>
          </a:prstGeom>
          <a:solidFill>
            <a:srgbClr val="DEEBF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2/5</a:t>
            </a:r>
            <a:endParaRPr/>
          </a:p>
        </p:txBody>
      </p:sp>
      <p:sp>
        <p:nvSpPr>
          <p:cNvPr id="438" name="Google Shape;438;p30"/>
          <p:cNvSpPr/>
          <p:nvPr/>
        </p:nvSpPr>
        <p:spPr>
          <a:xfrm>
            <a:off x="3301075" y="1637100"/>
            <a:ext cx="1761900" cy="418500"/>
          </a:xfrm>
          <a:prstGeom prst="rect">
            <a:avLst/>
          </a:prstGeom>
          <a:solidFill>
            <a:srgbClr val="DEEBF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Driver Pwr</a:t>
            </a:r>
            <a:endParaRPr/>
          </a:p>
        </p:txBody>
      </p:sp>
      <p:sp>
        <p:nvSpPr>
          <p:cNvPr id="439" name="Google Shape;439;p30"/>
          <p:cNvSpPr/>
          <p:nvPr/>
        </p:nvSpPr>
        <p:spPr>
          <a:xfrm>
            <a:off x="3301075" y="2055000"/>
            <a:ext cx="1761900" cy="418500"/>
          </a:xfrm>
          <a:prstGeom prst="rect">
            <a:avLst/>
          </a:prstGeom>
          <a:solidFill>
            <a:srgbClr val="DEEBF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PSU Delivery</a:t>
            </a:r>
            <a:endParaRPr/>
          </a:p>
        </p:txBody>
      </p:sp>
      <p:sp>
        <p:nvSpPr>
          <p:cNvPr id="440" name="Google Shape;440;p30"/>
          <p:cNvSpPr/>
          <p:nvPr/>
        </p:nvSpPr>
        <p:spPr>
          <a:xfrm>
            <a:off x="3301075" y="2473075"/>
            <a:ext cx="1761300" cy="418500"/>
          </a:xfrm>
          <a:prstGeom prst="rect">
            <a:avLst/>
          </a:prstGeom>
          <a:solidFill>
            <a:srgbClr val="DEEBF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24v-9v Converter</a:t>
            </a:r>
            <a:r>
              <a:rPr lang="en"/>
              <a:t>   </a:t>
            </a:r>
            <a:endParaRPr/>
          </a:p>
        </p:txBody>
      </p:sp>
      <p:sp>
        <p:nvSpPr>
          <p:cNvPr id="441" name="Google Shape;441;p30"/>
          <p:cNvSpPr/>
          <p:nvPr/>
        </p:nvSpPr>
        <p:spPr>
          <a:xfrm>
            <a:off x="3301075" y="2890983"/>
            <a:ext cx="1761300" cy="418500"/>
          </a:xfrm>
          <a:prstGeom prst="rect">
            <a:avLst/>
          </a:prstGeom>
          <a:solidFill>
            <a:srgbClr val="DEEBF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24v-6v Converter</a:t>
            </a:r>
            <a:endParaRPr/>
          </a:p>
        </p:txBody>
      </p:sp>
      <p:sp>
        <p:nvSpPr>
          <p:cNvPr id="442" name="Google Shape;442;p30"/>
          <p:cNvSpPr/>
          <p:nvPr/>
        </p:nvSpPr>
        <p:spPr>
          <a:xfrm>
            <a:off x="5066510" y="1636700"/>
            <a:ext cx="879300" cy="418500"/>
          </a:xfrm>
          <a:prstGeom prst="rect">
            <a:avLst/>
          </a:prstGeom>
          <a:solidFill>
            <a:srgbClr val="DEEBF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3/5</a:t>
            </a:r>
            <a:endParaRPr/>
          </a:p>
        </p:txBody>
      </p:sp>
      <p:sp>
        <p:nvSpPr>
          <p:cNvPr id="443" name="Google Shape;443;p30"/>
          <p:cNvSpPr/>
          <p:nvPr/>
        </p:nvSpPr>
        <p:spPr>
          <a:xfrm>
            <a:off x="5066432" y="2055000"/>
            <a:ext cx="879300" cy="418500"/>
          </a:xfrm>
          <a:prstGeom prst="rect">
            <a:avLst/>
          </a:prstGeom>
          <a:solidFill>
            <a:srgbClr val="DEEBF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0/10</a:t>
            </a:r>
            <a:endParaRPr/>
          </a:p>
        </p:txBody>
      </p:sp>
      <p:sp>
        <p:nvSpPr>
          <p:cNvPr id="444" name="Google Shape;444;p30"/>
          <p:cNvSpPr/>
          <p:nvPr/>
        </p:nvSpPr>
        <p:spPr>
          <a:xfrm>
            <a:off x="5066432" y="2473075"/>
            <a:ext cx="879300" cy="418500"/>
          </a:xfrm>
          <a:prstGeom prst="rect">
            <a:avLst/>
          </a:prstGeom>
          <a:solidFill>
            <a:srgbClr val="DEEBF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0/6</a:t>
            </a:r>
            <a:endParaRPr/>
          </a:p>
        </p:txBody>
      </p:sp>
      <p:sp>
        <p:nvSpPr>
          <p:cNvPr id="445" name="Google Shape;445;p30"/>
          <p:cNvSpPr/>
          <p:nvPr/>
        </p:nvSpPr>
        <p:spPr>
          <a:xfrm>
            <a:off x="5066432" y="2891375"/>
            <a:ext cx="879300" cy="418500"/>
          </a:xfrm>
          <a:prstGeom prst="rect">
            <a:avLst/>
          </a:prstGeom>
          <a:solidFill>
            <a:srgbClr val="DEEBF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0/6</a:t>
            </a:r>
            <a:endParaRPr/>
          </a:p>
        </p:txBody>
      </p:sp>
      <p:sp>
        <p:nvSpPr>
          <p:cNvPr id="446" name="Google Shape;446;p30"/>
          <p:cNvSpPr/>
          <p:nvPr/>
        </p:nvSpPr>
        <p:spPr>
          <a:xfrm>
            <a:off x="6165859" y="1637500"/>
            <a:ext cx="1761900" cy="418500"/>
          </a:xfrm>
          <a:prstGeom prst="rect">
            <a:avLst/>
          </a:prstGeom>
          <a:solidFill>
            <a:srgbClr val="DEEBF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GPS Location</a:t>
            </a:r>
            <a:endParaRPr/>
          </a:p>
        </p:txBody>
      </p:sp>
      <p:sp>
        <p:nvSpPr>
          <p:cNvPr id="447" name="Google Shape;447;p30"/>
          <p:cNvSpPr/>
          <p:nvPr/>
        </p:nvSpPr>
        <p:spPr>
          <a:xfrm>
            <a:off x="6165859" y="2055400"/>
            <a:ext cx="1761900" cy="418500"/>
          </a:xfrm>
          <a:prstGeom prst="rect">
            <a:avLst/>
          </a:prstGeom>
          <a:solidFill>
            <a:srgbClr val="DEEBF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LED Display</a:t>
            </a:r>
            <a:endParaRPr/>
          </a:p>
        </p:txBody>
      </p:sp>
      <p:sp>
        <p:nvSpPr>
          <p:cNvPr id="448" name="Google Shape;448;p30"/>
          <p:cNvSpPr/>
          <p:nvPr/>
        </p:nvSpPr>
        <p:spPr>
          <a:xfrm>
            <a:off x="6165859" y="2473475"/>
            <a:ext cx="1761300" cy="418500"/>
          </a:xfrm>
          <a:prstGeom prst="rect">
            <a:avLst/>
          </a:prstGeom>
          <a:solidFill>
            <a:srgbClr val="DEEBF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Coordinates</a:t>
            </a:r>
            <a:r>
              <a:rPr lang="en"/>
              <a:t> </a:t>
            </a:r>
            <a:endParaRPr/>
          </a:p>
        </p:txBody>
      </p:sp>
      <p:sp>
        <p:nvSpPr>
          <p:cNvPr id="449" name="Google Shape;449;p30"/>
          <p:cNvSpPr/>
          <p:nvPr/>
        </p:nvSpPr>
        <p:spPr>
          <a:xfrm>
            <a:off x="7931294" y="1637100"/>
            <a:ext cx="879300" cy="418500"/>
          </a:xfrm>
          <a:prstGeom prst="rect">
            <a:avLst/>
          </a:prstGeom>
          <a:solidFill>
            <a:srgbClr val="DEEBF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2/3</a:t>
            </a:r>
            <a:endParaRPr/>
          </a:p>
        </p:txBody>
      </p:sp>
      <p:sp>
        <p:nvSpPr>
          <p:cNvPr id="450" name="Google Shape;450;p30"/>
          <p:cNvSpPr/>
          <p:nvPr/>
        </p:nvSpPr>
        <p:spPr>
          <a:xfrm>
            <a:off x="7931216" y="2055400"/>
            <a:ext cx="879300" cy="418500"/>
          </a:xfrm>
          <a:prstGeom prst="rect">
            <a:avLst/>
          </a:prstGeom>
          <a:solidFill>
            <a:srgbClr val="DEEBF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3/3</a:t>
            </a:r>
            <a:endParaRPr/>
          </a:p>
        </p:txBody>
      </p:sp>
      <p:sp>
        <p:nvSpPr>
          <p:cNvPr id="451" name="Google Shape;451;p30"/>
          <p:cNvSpPr/>
          <p:nvPr/>
        </p:nvSpPr>
        <p:spPr>
          <a:xfrm>
            <a:off x="7931216" y="2473475"/>
            <a:ext cx="879300" cy="418500"/>
          </a:xfrm>
          <a:prstGeom prst="rect">
            <a:avLst/>
          </a:prstGeom>
          <a:solidFill>
            <a:srgbClr val="DEEBF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8/10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1"/>
          <p:cNvSpPr/>
          <p:nvPr/>
        </p:nvSpPr>
        <p:spPr>
          <a:xfrm>
            <a:off x="550125" y="1510250"/>
            <a:ext cx="3878700" cy="3147300"/>
          </a:xfrm>
          <a:prstGeom prst="roundRect">
            <a:avLst>
              <a:gd fmla="val 3942" name="adj"/>
            </a:avLst>
          </a:prstGeom>
          <a:solidFill>
            <a:srgbClr val="FFFFFF"/>
          </a:solidFill>
          <a:ln>
            <a:noFill/>
          </a:ln>
          <a:effectLst>
            <a:outerShdw blurRad="114300" rotWithShape="0" algn="bl" dir="5400000" dist="666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Tasks</a:t>
            </a:r>
            <a:endParaRPr b="1" sz="16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04482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195"/>
              <a:buFont typeface="Roboto Light"/>
              <a:buChar char="●"/>
            </a:pPr>
            <a:r>
              <a:rPr lang="en" sz="16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MCU Motor Control</a:t>
            </a:r>
            <a:endParaRPr sz="16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482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195"/>
              <a:buFont typeface="Roboto Light"/>
              <a:buChar char="●"/>
            </a:pPr>
            <a:r>
              <a:rPr lang="en" sz="16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Rotator/Motor Driver Integration</a:t>
            </a:r>
            <a:endParaRPr sz="16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482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195"/>
              <a:buFont typeface="Roboto Light"/>
              <a:buChar char="●"/>
            </a:pPr>
            <a:r>
              <a:rPr lang="en" sz="16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Real-Time Position Feedback</a:t>
            </a:r>
            <a:endParaRPr sz="16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482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195"/>
              <a:buFont typeface="Roboto Light"/>
              <a:buChar char="●"/>
            </a:pPr>
            <a:r>
              <a:rPr lang="en" sz="16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Field Validation Testing</a:t>
            </a:r>
            <a:endParaRPr sz="16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482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195"/>
              <a:buFont typeface="Roboto Light"/>
              <a:buChar char="●"/>
            </a:pPr>
            <a:r>
              <a:rPr lang="en" sz="16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UI Aesthetic Styling</a:t>
            </a:r>
            <a:endParaRPr sz="16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7" name="Google Shape;457;p31"/>
          <p:cNvSpPr txBox="1"/>
          <p:nvPr>
            <p:ph type="title"/>
          </p:nvPr>
        </p:nvSpPr>
        <p:spPr>
          <a:xfrm>
            <a:off x="353750" y="70250"/>
            <a:ext cx="56169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ECEN 404 Agenda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53750" y="70250"/>
            <a:ext cx="56169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r>
              <a:rPr lang="en"/>
              <a:t>Summary</a:t>
            </a: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514225" y="1336475"/>
            <a:ext cx="5255100" cy="30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Problem Statement</a:t>
            </a:r>
            <a:endParaRPr b="1" sz="16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Light"/>
              <a:buChar char="●"/>
            </a:pPr>
            <a:r>
              <a:rPr lang="en" sz="16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Amatuer radio enthusiasts rely on outdated, proprietary software and expensive hardware</a:t>
            </a:r>
            <a:endParaRPr sz="16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Light"/>
              <a:buChar char="●"/>
            </a:pPr>
            <a:r>
              <a:rPr lang="en" sz="16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Remote operation infeasible</a:t>
            </a:r>
            <a:endParaRPr sz="16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Our Solution</a:t>
            </a:r>
            <a:endParaRPr b="1" sz="16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Light"/>
              <a:buChar char="●"/>
            </a:pPr>
            <a:r>
              <a:rPr lang="en" sz="16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Affordable </a:t>
            </a:r>
            <a:r>
              <a:rPr lang="en" sz="16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Hardware + Web UI</a:t>
            </a:r>
            <a:endParaRPr sz="16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600"/>
              <a:buFont typeface="Roboto Light"/>
              <a:buChar char="●"/>
            </a:pPr>
            <a:r>
              <a:rPr lang="en" sz="16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Flexible, Collaborative, and Inexpensive</a:t>
            </a:r>
            <a:endParaRPr sz="16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2275" y="1300513"/>
            <a:ext cx="2472550" cy="312982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6607625" y="4478875"/>
            <a:ext cx="1246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Times New Roman"/>
                <a:ea typeface="Times New Roman"/>
                <a:cs typeface="Times New Roman"/>
                <a:sym typeface="Times New Roman"/>
              </a:rPr>
              <a:t>Yaesu G-5500 Rotator</a:t>
            </a:r>
            <a:endParaRPr i="1"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latin typeface="Times New Roman"/>
                <a:ea typeface="Times New Roman"/>
                <a:cs typeface="Times New Roman"/>
                <a:sym typeface="Times New Roman"/>
              </a:rPr>
              <a:t>Source: Amazon.com</a:t>
            </a:r>
            <a:endParaRPr i="1" sz="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b="0" l="17389" r="0" t="0"/>
          <a:stretch/>
        </p:blipFill>
        <p:spPr>
          <a:xfrm>
            <a:off x="0" y="959800"/>
            <a:ext cx="6144374" cy="418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699966">
            <a:off x="7754539" y="534540"/>
            <a:ext cx="1094099" cy="70196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460000" dist="57150">
              <a:srgbClr val="000000">
                <a:alpha val="19000"/>
              </a:srgbClr>
            </a:outerShdw>
          </a:effectLst>
        </p:spPr>
      </p:pic>
      <p:sp>
        <p:nvSpPr>
          <p:cNvPr id="76" name="Google Shape;76;p15"/>
          <p:cNvSpPr/>
          <p:nvPr/>
        </p:nvSpPr>
        <p:spPr>
          <a:xfrm rot="10800000">
            <a:off x="6624400" y="367400"/>
            <a:ext cx="1028382" cy="126575"/>
          </a:xfrm>
          <a:custGeom>
            <a:rect b="b" l="l" r="r" t="t"/>
            <a:pathLst>
              <a:path extrusionOk="0" h="5063" w="53955">
                <a:moveTo>
                  <a:pt x="0" y="0"/>
                </a:moveTo>
                <a:lnTo>
                  <a:pt x="8770" y="5063"/>
                </a:lnTo>
                <a:lnTo>
                  <a:pt x="53955" y="5063"/>
                </a:lnTo>
              </a:path>
            </a:pathLst>
          </a:cu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7" name="Google Shape;77;p15"/>
          <p:cNvSpPr txBox="1"/>
          <p:nvPr/>
        </p:nvSpPr>
        <p:spPr>
          <a:xfrm>
            <a:off x="6540363" y="83575"/>
            <a:ext cx="14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Lexend Light"/>
                <a:ea typeface="Lexend Light"/>
                <a:cs typeface="Lexend Light"/>
                <a:sym typeface="Lexend Light"/>
              </a:rPr>
              <a:t>Satellite</a:t>
            </a:r>
            <a:endParaRPr sz="1200">
              <a:solidFill>
                <a:srgbClr val="434343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78" name="Google Shape;78;p15"/>
          <p:cNvSpPr/>
          <p:nvPr/>
        </p:nvSpPr>
        <p:spPr>
          <a:xfrm rot="10800000">
            <a:off x="6286784" y="2629777"/>
            <a:ext cx="1177800" cy="51600"/>
          </a:xfrm>
          <a:prstGeom prst="roundRect">
            <a:avLst>
              <a:gd fmla="val 50000" name="adj"/>
            </a:avLst>
          </a:prstGeom>
          <a:solidFill>
            <a:srgbClr val="8A8A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 rot="-5400000">
            <a:off x="5521150" y="3797950"/>
            <a:ext cx="2582700" cy="115800"/>
          </a:xfrm>
          <a:prstGeom prst="roundRect">
            <a:avLst>
              <a:gd fmla="val 0" name="adj"/>
            </a:avLst>
          </a:prstGeom>
          <a:solidFill>
            <a:srgbClr val="8A8A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 rot="-2700000">
            <a:off x="5722777" y="2517833"/>
            <a:ext cx="1382677" cy="40305"/>
          </a:xfrm>
          <a:prstGeom prst="roundRect">
            <a:avLst>
              <a:gd fmla="val 50000" name="adj"/>
            </a:avLst>
          </a:prstGeom>
          <a:solidFill>
            <a:srgbClr val="2828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5571400" y="2902780"/>
            <a:ext cx="776100" cy="40200"/>
          </a:xfrm>
          <a:prstGeom prst="roundRect">
            <a:avLst>
              <a:gd fmla="val 50000" name="adj"/>
            </a:avLst>
          </a:prstGeom>
          <a:solidFill>
            <a:srgbClr val="2828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6042455" y="2541807"/>
            <a:ext cx="626100" cy="40200"/>
          </a:xfrm>
          <a:prstGeom prst="roundRect">
            <a:avLst>
              <a:gd fmla="val 50000" name="adj"/>
            </a:avLst>
          </a:prstGeom>
          <a:solidFill>
            <a:srgbClr val="2828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6376764" y="2275336"/>
            <a:ext cx="504000" cy="40200"/>
          </a:xfrm>
          <a:prstGeom prst="roundRect">
            <a:avLst>
              <a:gd fmla="val 50000" name="adj"/>
            </a:avLst>
          </a:prstGeom>
          <a:solidFill>
            <a:srgbClr val="2828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6299376" y="2429265"/>
            <a:ext cx="369300" cy="40200"/>
          </a:xfrm>
          <a:prstGeom prst="roundRect">
            <a:avLst>
              <a:gd fmla="val 50000" name="adj"/>
            </a:avLst>
          </a:prstGeom>
          <a:solidFill>
            <a:srgbClr val="2828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6656460" y="2129510"/>
            <a:ext cx="261000" cy="40200"/>
          </a:xfrm>
          <a:prstGeom prst="roundRect">
            <a:avLst>
              <a:gd fmla="val 50000" name="adj"/>
            </a:avLst>
          </a:prstGeom>
          <a:solidFill>
            <a:srgbClr val="2828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/>
          <p:nvPr/>
        </p:nvSpPr>
        <p:spPr>
          <a:xfrm>
            <a:off x="6682614" y="3749032"/>
            <a:ext cx="261000" cy="348000"/>
          </a:xfrm>
          <a:prstGeom prst="roundRect">
            <a:avLst>
              <a:gd fmla="val 10512" name="adj"/>
            </a:avLst>
          </a:prstGeom>
          <a:solidFill>
            <a:srgbClr val="EFEFEF"/>
          </a:solidFill>
          <a:ln>
            <a:noFill/>
          </a:ln>
          <a:effectLst>
            <a:outerShdw blurRad="14288" rotWithShape="0" algn="bl" dir="378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5911037" y="2771970"/>
            <a:ext cx="446400" cy="40200"/>
          </a:xfrm>
          <a:prstGeom prst="roundRect">
            <a:avLst>
              <a:gd fmla="val 50000" name="adj"/>
            </a:avLst>
          </a:prstGeom>
          <a:solidFill>
            <a:srgbClr val="2828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6715776" y="3782326"/>
            <a:ext cx="194700" cy="51600"/>
          </a:xfrm>
          <a:prstGeom prst="roundRect">
            <a:avLst>
              <a:gd fmla="val 16667" name="adj"/>
            </a:avLst>
          </a:prstGeom>
          <a:solidFill>
            <a:srgbClr val="95D161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/>
          <p:nvPr/>
        </p:nvSpPr>
        <p:spPr>
          <a:xfrm rot="-2700000">
            <a:off x="6879167" y="2517833"/>
            <a:ext cx="1382677" cy="40305"/>
          </a:xfrm>
          <a:prstGeom prst="roundRect">
            <a:avLst>
              <a:gd fmla="val 50000" name="adj"/>
            </a:avLst>
          </a:prstGeom>
          <a:solidFill>
            <a:srgbClr val="2828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6841241" y="2843905"/>
            <a:ext cx="776100" cy="40200"/>
          </a:xfrm>
          <a:prstGeom prst="roundRect">
            <a:avLst>
              <a:gd fmla="val 50000" name="adj"/>
            </a:avLst>
          </a:prstGeom>
          <a:solidFill>
            <a:srgbClr val="2828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5"/>
          <p:cNvSpPr/>
          <p:nvPr/>
        </p:nvSpPr>
        <p:spPr>
          <a:xfrm>
            <a:off x="7198846" y="2541807"/>
            <a:ext cx="626100" cy="40200"/>
          </a:xfrm>
          <a:prstGeom prst="roundRect">
            <a:avLst>
              <a:gd fmla="val 50000" name="adj"/>
            </a:avLst>
          </a:prstGeom>
          <a:solidFill>
            <a:srgbClr val="2828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/>
          <p:nvPr/>
        </p:nvSpPr>
        <p:spPr>
          <a:xfrm>
            <a:off x="7533155" y="2275336"/>
            <a:ext cx="504000" cy="40200"/>
          </a:xfrm>
          <a:prstGeom prst="roundRect">
            <a:avLst>
              <a:gd fmla="val 50000" name="adj"/>
            </a:avLst>
          </a:prstGeom>
          <a:solidFill>
            <a:srgbClr val="2828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5"/>
          <p:cNvSpPr/>
          <p:nvPr/>
        </p:nvSpPr>
        <p:spPr>
          <a:xfrm>
            <a:off x="7455767" y="2429265"/>
            <a:ext cx="369300" cy="40200"/>
          </a:xfrm>
          <a:prstGeom prst="roundRect">
            <a:avLst>
              <a:gd fmla="val 50000" name="adj"/>
            </a:avLst>
          </a:prstGeom>
          <a:solidFill>
            <a:srgbClr val="2828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7812851" y="2129510"/>
            <a:ext cx="261000" cy="40200"/>
          </a:xfrm>
          <a:prstGeom prst="roundRect">
            <a:avLst>
              <a:gd fmla="val 50000" name="adj"/>
            </a:avLst>
          </a:prstGeom>
          <a:solidFill>
            <a:srgbClr val="2828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5"/>
          <p:cNvSpPr/>
          <p:nvPr/>
        </p:nvSpPr>
        <p:spPr>
          <a:xfrm>
            <a:off x="7111528" y="2729020"/>
            <a:ext cx="446400" cy="40200"/>
          </a:xfrm>
          <a:prstGeom prst="roundRect">
            <a:avLst>
              <a:gd fmla="val 50000" name="adj"/>
            </a:avLst>
          </a:prstGeom>
          <a:solidFill>
            <a:srgbClr val="2828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5"/>
          <p:cNvSpPr/>
          <p:nvPr/>
        </p:nvSpPr>
        <p:spPr>
          <a:xfrm>
            <a:off x="6694443" y="2526156"/>
            <a:ext cx="237300" cy="258900"/>
          </a:xfrm>
          <a:prstGeom prst="can">
            <a:avLst>
              <a:gd fmla="val 25000" name="adj"/>
            </a:avLst>
          </a:prstGeom>
          <a:solidFill>
            <a:srgbClr val="F1C23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5"/>
          <p:cNvSpPr/>
          <p:nvPr/>
        </p:nvSpPr>
        <p:spPr>
          <a:xfrm>
            <a:off x="6500038" y="3146000"/>
            <a:ext cx="626126" cy="171696"/>
          </a:xfrm>
          <a:custGeom>
            <a:rect b="b" l="l" r="r" t="t"/>
            <a:pathLst>
              <a:path extrusionOk="0" h="4311" w="26621">
                <a:moveTo>
                  <a:pt x="7828" y="0"/>
                </a:moveTo>
                <a:cubicBezTo>
                  <a:pt x="6717" y="87"/>
                  <a:pt x="2327" y="103"/>
                  <a:pt x="1160" y="524"/>
                </a:cubicBezTo>
                <a:cubicBezTo>
                  <a:pt x="-7" y="945"/>
                  <a:pt x="-579" y="1924"/>
                  <a:pt x="827" y="2524"/>
                </a:cubicBezTo>
                <a:cubicBezTo>
                  <a:pt x="2233" y="3125"/>
                  <a:pt x="6468" y="3864"/>
                  <a:pt x="9597" y="4127"/>
                </a:cubicBezTo>
                <a:cubicBezTo>
                  <a:pt x="12726" y="4390"/>
                  <a:pt x="16845" y="4362"/>
                  <a:pt x="19599" y="4104"/>
                </a:cubicBezTo>
                <a:cubicBezTo>
                  <a:pt x="22353" y="3846"/>
                  <a:pt x="25198" y="3108"/>
                  <a:pt x="26123" y="2580"/>
                </a:cubicBezTo>
                <a:cubicBezTo>
                  <a:pt x="27048" y="2052"/>
                  <a:pt x="26663" y="1353"/>
                  <a:pt x="25147" y="936"/>
                </a:cubicBezTo>
                <a:cubicBezTo>
                  <a:pt x="23631" y="519"/>
                  <a:pt x="18380" y="222"/>
                  <a:pt x="17027" y="7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sp>
      <p:sp>
        <p:nvSpPr>
          <p:cNvPr id="98" name="Google Shape;98;p15"/>
          <p:cNvSpPr txBox="1"/>
          <p:nvPr/>
        </p:nvSpPr>
        <p:spPr>
          <a:xfrm>
            <a:off x="5025675" y="3998325"/>
            <a:ext cx="14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Lexend Light"/>
                <a:ea typeface="Lexend Light"/>
                <a:cs typeface="Lexend Light"/>
                <a:sym typeface="Lexend Light"/>
              </a:rPr>
              <a:t>Microcontroller</a:t>
            </a:r>
            <a:endParaRPr sz="1200">
              <a:solidFill>
                <a:srgbClr val="434343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5025675" y="1478125"/>
            <a:ext cx="164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Lexend Light"/>
                <a:ea typeface="Lexend Light"/>
                <a:cs typeface="Lexend Light"/>
                <a:sym typeface="Lexend Light"/>
              </a:rPr>
              <a:t>Yagi Antenna</a:t>
            </a:r>
            <a:endParaRPr sz="1200">
              <a:solidFill>
                <a:srgbClr val="434343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00" name="Google Shape;100;p15"/>
          <p:cNvSpPr/>
          <p:nvPr/>
        </p:nvSpPr>
        <p:spPr>
          <a:xfrm>
            <a:off x="5141550" y="1802125"/>
            <a:ext cx="1388400" cy="134900"/>
          </a:xfrm>
          <a:custGeom>
            <a:rect b="b" l="l" r="r" t="t"/>
            <a:pathLst>
              <a:path extrusionOk="0" h="5396" w="55536">
                <a:moveTo>
                  <a:pt x="55536" y="5396"/>
                </a:moveTo>
                <a:lnTo>
                  <a:pt x="46190" y="0"/>
                </a:ln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1" name="Google Shape;101;p15"/>
          <p:cNvSpPr txBox="1"/>
          <p:nvPr/>
        </p:nvSpPr>
        <p:spPr>
          <a:xfrm>
            <a:off x="7812850" y="2808275"/>
            <a:ext cx="77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Lexend Light"/>
                <a:ea typeface="Lexend Light"/>
                <a:cs typeface="Lexend Light"/>
                <a:sym typeface="Lexend Light"/>
              </a:rPr>
              <a:t>Rotator</a:t>
            </a:r>
            <a:endParaRPr sz="1200">
              <a:solidFill>
                <a:srgbClr val="434343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1958100" y="1108825"/>
            <a:ext cx="123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Lexend Light"/>
                <a:ea typeface="Lexend Light"/>
                <a:cs typeface="Lexend Light"/>
                <a:sym typeface="Lexend Light"/>
              </a:rPr>
              <a:t>Web Browser</a:t>
            </a:r>
            <a:endParaRPr sz="1200">
              <a:solidFill>
                <a:srgbClr val="434343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03" name="Google Shape;103;p15"/>
          <p:cNvSpPr/>
          <p:nvPr/>
        </p:nvSpPr>
        <p:spPr>
          <a:xfrm>
            <a:off x="1711200" y="1434450"/>
            <a:ext cx="1418050" cy="190225"/>
          </a:xfrm>
          <a:custGeom>
            <a:rect b="b" l="l" r="r" t="t"/>
            <a:pathLst>
              <a:path extrusionOk="0" h="7609" w="56722">
                <a:moveTo>
                  <a:pt x="0" y="7609"/>
                </a:moveTo>
                <a:lnTo>
                  <a:pt x="7609" y="0"/>
                </a:lnTo>
                <a:lnTo>
                  <a:pt x="56722" y="0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4" name="Google Shape;104;p15"/>
          <p:cNvSpPr/>
          <p:nvPr/>
        </p:nvSpPr>
        <p:spPr>
          <a:xfrm>
            <a:off x="5102025" y="4160450"/>
            <a:ext cx="1462500" cy="144350"/>
          </a:xfrm>
          <a:custGeom>
            <a:rect b="b" l="l" r="r" t="t"/>
            <a:pathLst>
              <a:path extrusionOk="0" h="5774" w="58500">
                <a:moveTo>
                  <a:pt x="58500" y="0"/>
                </a:moveTo>
                <a:lnTo>
                  <a:pt x="48499" y="5774"/>
                </a:lnTo>
                <a:lnTo>
                  <a:pt x="0" y="5774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5" name="Google Shape;105;p15"/>
          <p:cNvSpPr/>
          <p:nvPr/>
        </p:nvSpPr>
        <p:spPr>
          <a:xfrm>
            <a:off x="7028975" y="2905450"/>
            <a:ext cx="1586050" cy="217425"/>
          </a:xfrm>
          <a:custGeom>
            <a:rect b="b" l="l" r="r" t="t"/>
            <a:pathLst>
              <a:path extrusionOk="0" h="8697" w="63442">
                <a:moveTo>
                  <a:pt x="0" y="0"/>
                </a:moveTo>
                <a:lnTo>
                  <a:pt x="8697" y="8697"/>
                </a:lnTo>
                <a:lnTo>
                  <a:pt x="63442" y="8697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6" name="Google Shape;106;p15"/>
          <p:cNvSpPr/>
          <p:nvPr/>
        </p:nvSpPr>
        <p:spPr>
          <a:xfrm>
            <a:off x="8129775" y="2195350"/>
            <a:ext cx="44600" cy="330800"/>
          </a:xfrm>
          <a:custGeom>
            <a:rect b="b" l="l" r="r" t="t"/>
            <a:pathLst>
              <a:path extrusionOk="0" h="13232" w="1784">
                <a:moveTo>
                  <a:pt x="0" y="13232"/>
                </a:moveTo>
                <a:cubicBezTo>
                  <a:pt x="225" y="12623"/>
                  <a:pt x="1065" y="10996"/>
                  <a:pt x="1351" y="9579"/>
                </a:cubicBezTo>
                <a:cubicBezTo>
                  <a:pt x="1638" y="8162"/>
                  <a:pt x="1914" y="6325"/>
                  <a:pt x="1719" y="4728"/>
                </a:cubicBezTo>
                <a:cubicBezTo>
                  <a:pt x="1525" y="3132"/>
                  <a:pt x="440" y="788"/>
                  <a:pt x="184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sp>
      <p:sp>
        <p:nvSpPr>
          <p:cNvPr id="107" name="Google Shape;107;p15"/>
          <p:cNvSpPr txBox="1"/>
          <p:nvPr>
            <p:ph type="title"/>
          </p:nvPr>
        </p:nvSpPr>
        <p:spPr>
          <a:xfrm>
            <a:off x="353750" y="70250"/>
            <a:ext cx="56169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108" name="Google Shape;108;p15"/>
          <p:cNvSpPr txBox="1"/>
          <p:nvPr/>
        </p:nvSpPr>
        <p:spPr>
          <a:xfrm>
            <a:off x="5571400" y="2109975"/>
            <a:ext cx="284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/>
          <p:nvPr/>
        </p:nvSpPr>
        <p:spPr>
          <a:xfrm>
            <a:off x="3050900" y="2372125"/>
            <a:ext cx="1252800" cy="1794600"/>
          </a:xfrm>
          <a:prstGeom prst="roundRect">
            <a:avLst>
              <a:gd fmla="val 11228" name="adj"/>
            </a:avLst>
          </a:prstGeom>
          <a:solidFill>
            <a:srgbClr val="FCBC05"/>
          </a:solidFill>
          <a:ln>
            <a:noFill/>
          </a:ln>
          <a:effectLst>
            <a:outerShdw blurRad="57150" rotWithShape="0" algn="bl" dir="5040000" dist="28575">
              <a:srgbClr val="000000">
                <a:alpha val="43000"/>
              </a:srgbClr>
            </a:outerShdw>
          </a:effectLst>
        </p:spPr>
        <p:txBody>
          <a:bodyPr anchorCtr="0" anchor="t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Custom PCB</a:t>
            </a:r>
            <a:endParaRPr b="1"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4" name="Google Shape;114;p16"/>
          <p:cNvSpPr/>
          <p:nvPr/>
        </p:nvSpPr>
        <p:spPr>
          <a:xfrm>
            <a:off x="3050900" y="1106700"/>
            <a:ext cx="4660800" cy="1047000"/>
          </a:xfrm>
          <a:prstGeom prst="roundRect">
            <a:avLst>
              <a:gd fmla="val 10417" name="adj"/>
            </a:avLst>
          </a:prstGeom>
          <a:solidFill>
            <a:srgbClr val="264653"/>
          </a:solidFill>
          <a:ln>
            <a:noFill/>
          </a:ln>
          <a:effectLst>
            <a:outerShdw blurRad="57150" rotWithShape="0" algn="bl" dir="5040000" dist="28575">
              <a:srgbClr val="000000">
                <a:alpha val="43000"/>
              </a:srgbClr>
            </a:outerShdw>
          </a:effectLst>
        </p:spPr>
        <p:txBody>
          <a:bodyPr anchorCtr="0" anchor="t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Web App</a:t>
            </a:r>
            <a:endParaRPr b="1" sz="11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5" name="Google Shape;115;p16"/>
          <p:cNvSpPr/>
          <p:nvPr/>
        </p:nvSpPr>
        <p:spPr>
          <a:xfrm>
            <a:off x="4819900" y="2400200"/>
            <a:ext cx="2892000" cy="1794600"/>
          </a:xfrm>
          <a:prstGeom prst="roundRect">
            <a:avLst>
              <a:gd fmla="val 6353" name="adj"/>
            </a:avLst>
          </a:prstGeom>
          <a:solidFill>
            <a:srgbClr val="2A9D8F"/>
          </a:solidFill>
          <a:ln>
            <a:noFill/>
          </a:ln>
          <a:effectLst>
            <a:outerShdw blurRad="57150" rotWithShape="0" algn="bl" dir="5040000" dist="28575">
              <a:srgbClr val="000000">
                <a:alpha val="43000"/>
              </a:srgbClr>
            </a:outerShdw>
          </a:effectLst>
        </p:spPr>
        <p:txBody>
          <a:bodyPr anchorCtr="0" anchor="t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Microcontroller/IO </a:t>
            </a:r>
            <a:endParaRPr b="1" sz="11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6" name="Google Shape;116;p16"/>
          <p:cNvSpPr/>
          <p:nvPr/>
        </p:nvSpPr>
        <p:spPr>
          <a:xfrm>
            <a:off x="1469230" y="2358717"/>
            <a:ext cx="1207800" cy="1808100"/>
          </a:xfrm>
          <a:prstGeom prst="roundRect">
            <a:avLst>
              <a:gd fmla="val 8855" name="adj"/>
            </a:avLst>
          </a:prstGeom>
          <a:solidFill>
            <a:srgbClr val="EB4235"/>
          </a:solidFill>
          <a:ln>
            <a:noFill/>
          </a:ln>
          <a:effectLst>
            <a:outerShdw blurRad="57150" rotWithShape="0" algn="bl" dir="5040000" dist="28575">
              <a:srgbClr val="000000">
                <a:alpha val="43000"/>
              </a:srgbClr>
            </a:outerShdw>
          </a:effectLst>
        </p:spPr>
        <p:txBody>
          <a:bodyPr anchorCtr="0" anchor="t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Rotator</a:t>
            </a:r>
            <a:endParaRPr b="1" sz="11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7" name="Google Shape;117;p16"/>
          <p:cNvSpPr/>
          <p:nvPr/>
        </p:nvSpPr>
        <p:spPr>
          <a:xfrm>
            <a:off x="4970788" y="1527625"/>
            <a:ext cx="1011300" cy="420900"/>
          </a:xfrm>
          <a:prstGeom prst="roundRect">
            <a:avLst>
              <a:gd fmla="val 16667" name="adj"/>
            </a:avLst>
          </a:prstGeom>
          <a:solidFill>
            <a:srgbClr val="E8FCFF"/>
          </a:solidFill>
          <a:ln>
            <a:noFill/>
          </a:ln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74653"/>
                </a:solidFill>
                <a:latin typeface="Roboto"/>
                <a:ea typeface="Roboto"/>
                <a:cs typeface="Roboto"/>
                <a:sym typeface="Roboto"/>
              </a:rPr>
              <a:t>Firebase</a:t>
            </a:r>
            <a:endParaRPr b="1" sz="1100">
              <a:solidFill>
                <a:srgbClr val="27465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16"/>
          <p:cNvSpPr/>
          <p:nvPr/>
        </p:nvSpPr>
        <p:spPr>
          <a:xfrm>
            <a:off x="5246809" y="2877818"/>
            <a:ext cx="923400" cy="420600"/>
          </a:xfrm>
          <a:prstGeom prst="roundRect">
            <a:avLst>
              <a:gd fmla="val 16667" name="adj"/>
            </a:avLst>
          </a:prstGeom>
          <a:solidFill>
            <a:srgbClr val="E8FFFD"/>
          </a:solidFill>
          <a:ln>
            <a:noFill/>
          </a:ln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99D8F"/>
                </a:solidFill>
                <a:latin typeface="Roboto"/>
                <a:ea typeface="Roboto"/>
                <a:cs typeface="Roboto"/>
                <a:sym typeface="Roboto"/>
              </a:rPr>
              <a:t>Display</a:t>
            </a:r>
            <a:endParaRPr b="1" sz="1100">
              <a:solidFill>
                <a:srgbClr val="299D8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6"/>
          <p:cNvSpPr/>
          <p:nvPr/>
        </p:nvSpPr>
        <p:spPr>
          <a:xfrm>
            <a:off x="1611300" y="2858543"/>
            <a:ext cx="923400" cy="420900"/>
          </a:xfrm>
          <a:prstGeom prst="roundRect">
            <a:avLst>
              <a:gd fmla="val 16667" name="adj"/>
            </a:avLst>
          </a:prstGeom>
          <a:solidFill>
            <a:srgbClr val="FFECEA"/>
          </a:solidFill>
          <a:ln>
            <a:noFill/>
          </a:ln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4236"/>
                </a:solidFill>
                <a:latin typeface="Roboto"/>
                <a:ea typeface="Roboto"/>
                <a:cs typeface="Roboto"/>
                <a:sym typeface="Roboto"/>
              </a:rPr>
              <a:t>Elevation Motor</a:t>
            </a:r>
            <a:endParaRPr b="1" sz="1100">
              <a:solidFill>
                <a:srgbClr val="EB423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6"/>
          <p:cNvSpPr/>
          <p:nvPr/>
        </p:nvSpPr>
        <p:spPr>
          <a:xfrm>
            <a:off x="1611300" y="3467944"/>
            <a:ext cx="923400" cy="420900"/>
          </a:xfrm>
          <a:prstGeom prst="roundRect">
            <a:avLst>
              <a:gd fmla="val 16667" name="adj"/>
            </a:avLst>
          </a:prstGeom>
          <a:solidFill>
            <a:srgbClr val="FFECEA"/>
          </a:solidFill>
          <a:ln>
            <a:noFill/>
          </a:ln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4236"/>
                </a:solidFill>
                <a:latin typeface="Roboto"/>
                <a:ea typeface="Roboto"/>
                <a:cs typeface="Roboto"/>
                <a:sym typeface="Roboto"/>
              </a:rPr>
              <a:t>Azimuth </a:t>
            </a:r>
            <a:endParaRPr b="1" sz="1100">
              <a:solidFill>
                <a:srgbClr val="EB42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B4236"/>
                </a:solidFill>
                <a:latin typeface="Roboto"/>
                <a:ea typeface="Roboto"/>
                <a:cs typeface="Roboto"/>
                <a:sym typeface="Roboto"/>
              </a:rPr>
              <a:t>Motor</a:t>
            </a:r>
            <a:endParaRPr sz="900">
              <a:solidFill>
                <a:srgbClr val="EB423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p16"/>
          <p:cNvSpPr/>
          <p:nvPr/>
        </p:nvSpPr>
        <p:spPr>
          <a:xfrm>
            <a:off x="6519884" y="3467944"/>
            <a:ext cx="923400" cy="420600"/>
          </a:xfrm>
          <a:prstGeom prst="roundRect">
            <a:avLst>
              <a:gd fmla="val 16667" name="adj"/>
            </a:avLst>
          </a:prstGeom>
          <a:solidFill>
            <a:srgbClr val="E8FFFD"/>
          </a:solidFill>
          <a:ln>
            <a:noFill/>
          </a:ln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99D8F"/>
                </a:solidFill>
                <a:latin typeface="Roboto"/>
                <a:ea typeface="Roboto"/>
                <a:cs typeface="Roboto"/>
                <a:sym typeface="Roboto"/>
              </a:rPr>
              <a:t>GPS </a:t>
            </a:r>
            <a:endParaRPr b="1" sz="1100">
              <a:solidFill>
                <a:srgbClr val="299D8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2" name="Google Shape;122;p16"/>
          <p:cNvCxnSpPr>
            <a:stCxn id="123" idx="2"/>
          </p:cNvCxnSpPr>
          <p:nvPr/>
        </p:nvCxnSpPr>
        <p:spPr>
          <a:xfrm>
            <a:off x="3654679" y="3888844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" name="Google Shape;124;p16"/>
          <p:cNvSpPr/>
          <p:nvPr/>
        </p:nvSpPr>
        <p:spPr>
          <a:xfrm>
            <a:off x="1469237" y="1732702"/>
            <a:ext cx="1207800" cy="420900"/>
          </a:xfrm>
          <a:prstGeom prst="roundRect">
            <a:avLst>
              <a:gd fmla="val 27778" name="adj"/>
            </a:avLst>
          </a:prstGeom>
          <a:solidFill>
            <a:srgbClr val="EB4235"/>
          </a:solidFill>
          <a:ln>
            <a:noFill/>
          </a:ln>
          <a:effectLst>
            <a:outerShdw blurRad="57150" rotWithShape="0" algn="bl" dir="5040000" dist="28575">
              <a:srgbClr val="000000">
                <a:alpha val="43000"/>
              </a:srgbClr>
            </a:outerShdw>
          </a:effectLst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Antenna Array</a:t>
            </a:r>
            <a:endParaRPr b="1" sz="11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1469237" y="1106702"/>
            <a:ext cx="1207800" cy="420900"/>
          </a:xfrm>
          <a:prstGeom prst="roundRect">
            <a:avLst>
              <a:gd fmla="val 27778" name="adj"/>
            </a:avLst>
          </a:prstGeom>
          <a:solidFill>
            <a:srgbClr val="EB4235"/>
          </a:solidFill>
          <a:ln>
            <a:noFill/>
          </a:ln>
          <a:effectLst>
            <a:outerShdw blurRad="57150" rotWithShape="0" algn="bl" dir="5040000" dist="28575">
              <a:srgbClr val="000000">
                <a:alpha val="43000"/>
              </a:srgbClr>
            </a:outerShdw>
          </a:effectLst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SDR</a:t>
            </a:r>
            <a:endParaRPr b="1" sz="11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6" name="Google Shape;126;p16"/>
          <p:cNvSpPr/>
          <p:nvPr/>
        </p:nvSpPr>
        <p:spPr>
          <a:xfrm>
            <a:off x="3192976" y="2858543"/>
            <a:ext cx="923400" cy="420900"/>
          </a:xfrm>
          <a:prstGeom prst="roundRect">
            <a:avLst>
              <a:gd fmla="val 16667" name="adj"/>
            </a:avLst>
          </a:prstGeom>
          <a:solidFill>
            <a:srgbClr val="FFFCF3"/>
          </a:solidFill>
          <a:ln>
            <a:noFill/>
          </a:ln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C9700"/>
                </a:solidFill>
                <a:latin typeface="Roboto"/>
                <a:ea typeface="Roboto"/>
                <a:cs typeface="Roboto"/>
                <a:sym typeface="Roboto"/>
              </a:rPr>
              <a:t>Motor Driver</a:t>
            </a:r>
            <a:endParaRPr b="1" sz="1100">
              <a:solidFill>
                <a:srgbClr val="CC9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16"/>
          <p:cNvSpPr/>
          <p:nvPr/>
        </p:nvSpPr>
        <p:spPr>
          <a:xfrm>
            <a:off x="3233200" y="1527625"/>
            <a:ext cx="1302900" cy="420900"/>
          </a:xfrm>
          <a:prstGeom prst="roundRect">
            <a:avLst>
              <a:gd fmla="val 16667" name="adj"/>
            </a:avLst>
          </a:prstGeom>
          <a:solidFill>
            <a:srgbClr val="E8FCFF"/>
          </a:solidFill>
          <a:ln>
            <a:noFill/>
          </a:ln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74653"/>
                </a:solidFill>
                <a:latin typeface="Roboto"/>
                <a:ea typeface="Roboto"/>
                <a:cs typeface="Roboto"/>
                <a:sym typeface="Roboto"/>
              </a:rPr>
              <a:t>UI Components</a:t>
            </a:r>
            <a:endParaRPr b="1" sz="1100">
              <a:solidFill>
                <a:srgbClr val="27465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16"/>
          <p:cNvSpPr/>
          <p:nvPr/>
        </p:nvSpPr>
        <p:spPr>
          <a:xfrm>
            <a:off x="6519884" y="2858543"/>
            <a:ext cx="923400" cy="420600"/>
          </a:xfrm>
          <a:prstGeom prst="roundRect">
            <a:avLst>
              <a:gd fmla="val 16667" name="adj"/>
            </a:avLst>
          </a:prstGeom>
          <a:solidFill>
            <a:srgbClr val="E8FFFD"/>
          </a:solidFill>
          <a:ln>
            <a:noFill/>
          </a:ln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99D8F"/>
                </a:solidFill>
                <a:latin typeface="Roboto"/>
                <a:ea typeface="Roboto"/>
                <a:cs typeface="Roboto"/>
                <a:sym typeface="Roboto"/>
              </a:rPr>
              <a:t>Wifi</a:t>
            </a:r>
            <a:endParaRPr b="1" sz="1100">
              <a:solidFill>
                <a:srgbClr val="299D8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16"/>
          <p:cNvSpPr/>
          <p:nvPr/>
        </p:nvSpPr>
        <p:spPr>
          <a:xfrm>
            <a:off x="3192979" y="3467944"/>
            <a:ext cx="923400" cy="420900"/>
          </a:xfrm>
          <a:prstGeom prst="roundRect">
            <a:avLst>
              <a:gd fmla="val 16667" name="adj"/>
            </a:avLst>
          </a:prstGeom>
          <a:solidFill>
            <a:srgbClr val="FFFCF3"/>
          </a:solidFill>
          <a:ln>
            <a:noFill/>
          </a:ln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C9700"/>
                </a:solidFill>
                <a:latin typeface="Roboto"/>
                <a:ea typeface="Roboto"/>
                <a:cs typeface="Roboto"/>
                <a:sym typeface="Roboto"/>
              </a:rPr>
              <a:t>PSU</a:t>
            </a:r>
            <a:endParaRPr b="1" sz="1100">
              <a:solidFill>
                <a:srgbClr val="CC9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16"/>
          <p:cNvSpPr/>
          <p:nvPr/>
        </p:nvSpPr>
        <p:spPr>
          <a:xfrm>
            <a:off x="6561423" y="4646234"/>
            <a:ext cx="1207800" cy="297000"/>
          </a:xfrm>
          <a:prstGeom prst="roundRect">
            <a:avLst>
              <a:gd fmla="val 18322" name="adj"/>
            </a:avLst>
          </a:prstGeom>
          <a:solidFill>
            <a:srgbClr val="264653"/>
          </a:solidFill>
          <a:ln>
            <a:noFill/>
          </a:ln>
          <a:effectLst>
            <a:outerShdw blurRad="57150" rotWithShape="0" algn="bl" dir="1800000" dist="28575">
              <a:srgbClr val="000000">
                <a:alpha val="89000"/>
              </a:srgbClr>
            </a:outerShdw>
          </a:effectLst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David Santos</a:t>
            </a:r>
            <a:endParaRPr b="1" sz="11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0" name="Google Shape;130;p16"/>
          <p:cNvSpPr/>
          <p:nvPr/>
        </p:nvSpPr>
        <p:spPr>
          <a:xfrm>
            <a:off x="3151627" y="4647325"/>
            <a:ext cx="1252800" cy="297000"/>
          </a:xfrm>
          <a:prstGeom prst="roundRect">
            <a:avLst>
              <a:gd fmla="val 27140" name="adj"/>
            </a:avLst>
          </a:prstGeom>
          <a:solidFill>
            <a:srgbClr val="FCBC05"/>
          </a:solidFill>
          <a:ln>
            <a:noFill/>
          </a:ln>
          <a:effectLst>
            <a:outerShdw blurRad="57150" rotWithShape="0" algn="bl" dir="1800000" dist="28575">
              <a:srgbClr val="000000">
                <a:alpha val="89000"/>
              </a:srgbClr>
            </a:outerShdw>
          </a:effectLst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Michael Raabe</a:t>
            </a:r>
            <a:endParaRPr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1" name="Google Shape;131;p16"/>
          <p:cNvSpPr/>
          <p:nvPr/>
        </p:nvSpPr>
        <p:spPr>
          <a:xfrm>
            <a:off x="4879025" y="4669909"/>
            <a:ext cx="1207800" cy="297000"/>
          </a:xfrm>
          <a:prstGeom prst="roundRect">
            <a:avLst>
              <a:gd fmla="val 21286" name="adj"/>
            </a:avLst>
          </a:prstGeom>
          <a:solidFill>
            <a:srgbClr val="2A9D8F"/>
          </a:solidFill>
          <a:ln>
            <a:noFill/>
          </a:ln>
          <a:effectLst>
            <a:outerShdw blurRad="57150" rotWithShape="0" algn="bl" dir="1800000" dist="28575">
              <a:srgbClr val="000000">
                <a:alpha val="89000"/>
              </a:srgbClr>
            </a:outerShdw>
          </a:effectLst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Hunter Britton</a:t>
            </a:r>
            <a:endParaRPr b="1" sz="11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2" name="Google Shape;132;p16"/>
          <p:cNvSpPr/>
          <p:nvPr/>
        </p:nvSpPr>
        <p:spPr>
          <a:xfrm>
            <a:off x="1469230" y="4647191"/>
            <a:ext cx="1207800" cy="297000"/>
          </a:xfrm>
          <a:prstGeom prst="roundRect">
            <a:avLst>
              <a:gd fmla="val 30078" name="adj"/>
            </a:avLst>
          </a:prstGeom>
          <a:solidFill>
            <a:srgbClr val="EB4235"/>
          </a:solidFill>
          <a:ln>
            <a:noFill/>
          </a:ln>
          <a:effectLst>
            <a:outerShdw blurRad="57150" rotWithShape="0" algn="bl" dir="1800000" dist="28575">
              <a:srgbClr val="000000">
                <a:alpha val="89000"/>
              </a:srgbClr>
            </a:outerShdw>
          </a:effectLst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Legacy</a:t>
            </a:r>
            <a:endParaRPr b="1" sz="11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3" name="Google Shape;133;p16"/>
          <p:cNvSpPr/>
          <p:nvPr/>
        </p:nvSpPr>
        <p:spPr>
          <a:xfrm>
            <a:off x="6531264" y="1527887"/>
            <a:ext cx="900600" cy="420900"/>
          </a:xfrm>
          <a:prstGeom prst="roundRect">
            <a:avLst>
              <a:gd fmla="val 16667" name="adj"/>
            </a:avLst>
          </a:prstGeom>
          <a:solidFill>
            <a:srgbClr val="E8FCFF"/>
          </a:solidFill>
          <a:ln>
            <a:noFill/>
          </a:ln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74653"/>
                </a:solidFill>
                <a:latin typeface="Roboto"/>
                <a:ea typeface="Roboto"/>
                <a:cs typeface="Roboto"/>
                <a:sym typeface="Roboto"/>
              </a:rPr>
              <a:t>MCU</a:t>
            </a:r>
            <a:r>
              <a:rPr b="1" lang="en" sz="1100">
                <a:solidFill>
                  <a:srgbClr val="274653"/>
                </a:solidFill>
                <a:latin typeface="Roboto"/>
                <a:ea typeface="Roboto"/>
                <a:cs typeface="Roboto"/>
                <a:sym typeface="Roboto"/>
              </a:rPr>
              <a:t> Port</a:t>
            </a:r>
            <a:endParaRPr b="1" sz="1100">
              <a:solidFill>
                <a:srgbClr val="27465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4" name="Google Shape;134;p16"/>
          <p:cNvCxnSpPr>
            <a:stCxn id="124" idx="0"/>
            <a:endCxn id="125" idx="2"/>
          </p:cNvCxnSpPr>
          <p:nvPr/>
        </p:nvCxnSpPr>
        <p:spPr>
          <a:xfrm rot="-5400000">
            <a:off x="1970837" y="1629802"/>
            <a:ext cx="205200" cy="600"/>
          </a:xfrm>
          <a:prstGeom prst="bentConnector3">
            <a:avLst>
              <a:gd fmla="val 49978" name="adj1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" name="Google Shape;135;p16"/>
          <p:cNvCxnSpPr>
            <a:stCxn id="116" idx="0"/>
            <a:endCxn id="124" idx="2"/>
          </p:cNvCxnSpPr>
          <p:nvPr/>
        </p:nvCxnSpPr>
        <p:spPr>
          <a:xfrm rot="-5400000">
            <a:off x="1970830" y="2255817"/>
            <a:ext cx="205200" cy="600"/>
          </a:xfrm>
          <a:prstGeom prst="bentConnector3">
            <a:avLst>
              <a:gd fmla="val 49981" name="adj1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" name="Google Shape;136;p16"/>
          <p:cNvCxnSpPr>
            <a:stCxn id="126" idx="1"/>
            <a:endCxn id="119" idx="3"/>
          </p:cNvCxnSpPr>
          <p:nvPr/>
        </p:nvCxnSpPr>
        <p:spPr>
          <a:xfrm flipH="1">
            <a:off x="2534776" y="3068993"/>
            <a:ext cx="658200" cy="6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" name="Google Shape;137;p16"/>
          <p:cNvCxnSpPr>
            <a:endCxn id="120" idx="3"/>
          </p:cNvCxnSpPr>
          <p:nvPr/>
        </p:nvCxnSpPr>
        <p:spPr>
          <a:xfrm flipH="1">
            <a:off x="2534700" y="3131194"/>
            <a:ext cx="658800" cy="547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" name="Google Shape;138;p16"/>
          <p:cNvCxnSpPr>
            <a:stCxn id="123" idx="0"/>
            <a:endCxn id="126" idx="2"/>
          </p:cNvCxnSpPr>
          <p:nvPr/>
        </p:nvCxnSpPr>
        <p:spPr>
          <a:xfrm rot="-5400000">
            <a:off x="3560779" y="3373444"/>
            <a:ext cx="188400" cy="600"/>
          </a:xfrm>
          <a:prstGeom prst="bentConnector3">
            <a:avLst>
              <a:gd fmla="val 50027" name="adj1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" name="Google Shape;139;p16"/>
          <p:cNvCxnSpPr/>
          <p:nvPr/>
        </p:nvCxnSpPr>
        <p:spPr>
          <a:xfrm>
            <a:off x="4116454" y="3750932"/>
            <a:ext cx="11304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" name="Google Shape;140;p16"/>
          <p:cNvCxnSpPr>
            <a:stCxn id="119" idx="1"/>
            <a:endCxn id="141" idx="2"/>
          </p:cNvCxnSpPr>
          <p:nvPr/>
        </p:nvCxnSpPr>
        <p:spPr>
          <a:xfrm>
            <a:off x="1611300" y="3068993"/>
            <a:ext cx="4097100" cy="819900"/>
          </a:xfrm>
          <a:prstGeom prst="bentConnector4">
            <a:avLst>
              <a:gd fmla="val -9628" name="adj1"/>
              <a:gd fmla="val 167552" name="adj2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" name="Google Shape;142;p16"/>
          <p:cNvCxnSpPr>
            <a:stCxn id="128" idx="0"/>
            <a:endCxn id="133" idx="2"/>
          </p:cNvCxnSpPr>
          <p:nvPr/>
        </p:nvCxnSpPr>
        <p:spPr>
          <a:xfrm rot="-5400000">
            <a:off x="6526934" y="2403293"/>
            <a:ext cx="909900" cy="600"/>
          </a:xfrm>
          <a:prstGeom prst="bentConnector3">
            <a:avLst>
              <a:gd fmla="val 49992" name="adj1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43" name="Google Shape;143;p16"/>
          <p:cNvCxnSpPr>
            <a:stCxn id="133" idx="1"/>
            <a:endCxn id="117" idx="3"/>
          </p:cNvCxnSpPr>
          <p:nvPr/>
        </p:nvCxnSpPr>
        <p:spPr>
          <a:xfrm flipH="1">
            <a:off x="5981964" y="1738337"/>
            <a:ext cx="549300" cy="600"/>
          </a:xfrm>
          <a:prstGeom prst="bentConnector3">
            <a:avLst>
              <a:gd fmla="val 49989" name="adj1"/>
            </a:avLst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" name="Google Shape;144;p16"/>
          <p:cNvCxnSpPr>
            <a:stCxn id="117" idx="1"/>
            <a:endCxn id="127" idx="3"/>
          </p:cNvCxnSpPr>
          <p:nvPr/>
        </p:nvCxnSpPr>
        <p:spPr>
          <a:xfrm flipH="1">
            <a:off x="4536088" y="1738075"/>
            <a:ext cx="434700" cy="600"/>
          </a:xfrm>
          <a:prstGeom prst="bentConnector3">
            <a:avLst>
              <a:gd fmla="val 49999" name="adj1"/>
            </a:avLst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" name="Google Shape;145;p16"/>
          <p:cNvCxnSpPr>
            <a:stCxn id="120" idx="1"/>
          </p:cNvCxnSpPr>
          <p:nvPr/>
        </p:nvCxnSpPr>
        <p:spPr>
          <a:xfrm>
            <a:off x="1611300" y="3678394"/>
            <a:ext cx="3935700" cy="218400"/>
          </a:xfrm>
          <a:prstGeom prst="bentConnector5">
            <a:avLst>
              <a:gd fmla="val -6050" name="adj1"/>
              <a:gd fmla="val 280005" name="adj2"/>
              <a:gd fmla="val 99996" name="adj3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" name="Google Shape;146;p16"/>
          <p:cNvCxnSpPr>
            <a:endCxn id="133" idx="2"/>
          </p:cNvCxnSpPr>
          <p:nvPr/>
        </p:nvCxnSpPr>
        <p:spPr>
          <a:xfrm rot="10800000">
            <a:off x="6981564" y="1948787"/>
            <a:ext cx="0" cy="2040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7" name="Google Shape;147;p16"/>
          <p:cNvCxnSpPr>
            <a:endCxn id="121" idx="2"/>
          </p:cNvCxnSpPr>
          <p:nvPr/>
        </p:nvCxnSpPr>
        <p:spPr>
          <a:xfrm>
            <a:off x="6016484" y="3876844"/>
            <a:ext cx="965100" cy="11700"/>
          </a:xfrm>
          <a:prstGeom prst="bentConnector4">
            <a:avLst>
              <a:gd fmla="val -423" name="adj1"/>
              <a:gd fmla="val 3654535" name="adj2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" name="Google Shape;148;p16"/>
          <p:cNvCxnSpPr>
            <a:stCxn id="141" idx="3"/>
            <a:endCxn id="128" idx="1"/>
          </p:cNvCxnSpPr>
          <p:nvPr/>
        </p:nvCxnSpPr>
        <p:spPr>
          <a:xfrm flipH="1" rot="10800000">
            <a:off x="6170200" y="3068894"/>
            <a:ext cx="349800" cy="609600"/>
          </a:xfrm>
          <a:prstGeom prst="bentConnector3">
            <a:avLst>
              <a:gd fmla="val 49983" name="adj1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49" name="Google Shape;149;p16"/>
          <p:cNvCxnSpPr>
            <a:stCxn id="141" idx="1"/>
            <a:endCxn id="126" idx="3"/>
          </p:cNvCxnSpPr>
          <p:nvPr/>
        </p:nvCxnSpPr>
        <p:spPr>
          <a:xfrm rot="10800000">
            <a:off x="4116400" y="3068894"/>
            <a:ext cx="1130400" cy="6096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" name="Google Shape;150;p16"/>
          <p:cNvCxnSpPr>
            <a:stCxn id="141" idx="0"/>
            <a:endCxn id="118" idx="2"/>
          </p:cNvCxnSpPr>
          <p:nvPr/>
        </p:nvCxnSpPr>
        <p:spPr>
          <a:xfrm rot="-5400000">
            <a:off x="5624050" y="3382994"/>
            <a:ext cx="169500" cy="600"/>
          </a:xfrm>
          <a:prstGeom prst="bentConnector3">
            <a:avLst>
              <a:gd fmla="val 50037" name="adj1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16"/>
          <p:cNvSpPr/>
          <p:nvPr/>
        </p:nvSpPr>
        <p:spPr>
          <a:xfrm>
            <a:off x="5246800" y="3468044"/>
            <a:ext cx="923400" cy="420900"/>
          </a:xfrm>
          <a:prstGeom prst="roundRect">
            <a:avLst>
              <a:gd fmla="val 19642" name="adj"/>
            </a:avLst>
          </a:prstGeom>
          <a:solidFill>
            <a:srgbClr val="E8FFFD"/>
          </a:solidFill>
          <a:ln>
            <a:noFill/>
          </a:ln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99D8F"/>
                </a:solidFill>
                <a:latin typeface="Roboto"/>
                <a:ea typeface="Roboto"/>
                <a:cs typeface="Roboto"/>
                <a:sym typeface="Roboto"/>
              </a:rPr>
              <a:t>MCU</a:t>
            </a:r>
            <a:endParaRPr b="1" sz="1100">
              <a:solidFill>
                <a:srgbClr val="299D8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16"/>
          <p:cNvSpPr txBox="1"/>
          <p:nvPr>
            <p:ph type="title"/>
          </p:nvPr>
        </p:nvSpPr>
        <p:spPr>
          <a:xfrm>
            <a:off x="353750" y="70250"/>
            <a:ext cx="56169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Block Diagram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/>
          <p:nvPr/>
        </p:nvSpPr>
        <p:spPr>
          <a:xfrm>
            <a:off x="854592" y="1330468"/>
            <a:ext cx="3108900" cy="3447300"/>
          </a:xfrm>
          <a:prstGeom prst="roundRect">
            <a:avLst>
              <a:gd fmla="val 6353" name="adj"/>
            </a:avLst>
          </a:prstGeom>
          <a:solidFill>
            <a:srgbClr val="2A9D8F"/>
          </a:solidFill>
          <a:ln>
            <a:noFill/>
          </a:ln>
          <a:effectLst>
            <a:outerShdw blurRad="100013" rotWithShape="0" algn="bl" dir="2460000" dist="38100">
              <a:srgbClr val="000000">
                <a:alpha val="18000"/>
              </a:srgbClr>
            </a:outerShdw>
          </a:effectLst>
        </p:spPr>
        <p:txBody>
          <a:bodyPr anchorCtr="0" anchor="t" bIns="79775" lIns="79775" spcFirstLastPara="1" rIns="79775" wrap="square" tIns="79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MCU/IO </a:t>
            </a:r>
            <a:endParaRPr b="1" sz="16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7" name="Google Shape;157;p17"/>
          <p:cNvSpPr/>
          <p:nvPr/>
        </p:nvSpPr>
        <p:spPr>
          <a:xfrm>
            <a:off x="1104700" y="3585450"/>
            <a:ext cx="1160100" cy="886800"/>
          </a:xfrm>
          <a:prstGeom prst="roundRect">
            <a:avLst>
              <a:gd fmla="val 7135" name="adj"/>
            </a:avLst>
          </a:prstGeom>
          <a:solidFill>
            <a:srgbClr val="E8FFFD"/>
          </a:solidFill>
          <a:ln>
            <a:noFill/>
          </a:ln>
          <a:effectLst>
            <a:outerShdw blurRad="57150" rotWithShape="0" algn="bl" dir="5400000" dist="47625">
              <a:srgbClr val="000000">
                <a:alpha val="50000"/>
              </a:srgbClr>
            </a:outerShdw>
          </a:effectLst>
        </p:spPr>
        <p:txBody>
          <a:bodyPr anchorCtr="0" anchor="t" bIns="79775" lIns="79775" spcFirstLastPara="1" rIns="79775" wrap="square" tIns="79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96D63"/>
                </a:solidFill>
                <a:latin typeface="Roboto"/>
                <a:ea typeface="Roboto"/>
                <a:cs typeface="Roboto"/>
                <a:sym typeface="Roboto"/>
              </a:rPr>
              <a:t>WIFI</a:t>
            </a:r>
            <a:endParaRPr b="1" sz="1300">
              <a:solidFill>
                <a:srgbClr val="196D6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17"/>
          <p:cNvSpPr/>
          <p:nvPr/>
        </p:nvSpPr>
        <p:spPr>
          <a:xfrm>
            <a:off x="1104700" y="1929650"/>
            <a:ext cx="1160100" cy="1517400"/>
          </a:xfrm>
          <a:prstGeom prst="roundRect">
            <a:avLst>
              <a:gd fmla="val 8305" name="adj"/>
            </a:avLst>
          </a:prstGeom>
          <a:solidFill>
            <a:srgbClr val="E8FFFD"/>
          </a:solidFill>
          <a:ln>
            <a:noFill/>
          </a:ln>
          <a:effectLst>
            <a:outerShdw blurRad="57150" rotWithShape="0" algn="bl" dir="5400000" dist="47625">
              <a:srgbClr val="000000">
                <a:alpha val="50000"/>
              </a:srgbClr>
            </a:outerShdw>
          </a:effectLst>
        </p:spPr>
        <p:txBody>
          <a:bodyPr anchorCtr="0" anchor="t" bIns="79775" lIns="79775" spcFirstLastPara="1" rIns="79775" wrap="square" tIns="79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96D63"/>
                </a:solidFill>
                <a:latin typeface="Roboto"/>
                <a:ea typeface="Roboto"/>
                <a:cs typeface="Roboto"/>
                <a:sym typeface="Roboto"/>
              </a:rPr>
              <a:t>Display</a:t>
            </a:r>
            <a:endParaRPr b="1" sz="1300">
              <a:solidFill>
                <a:srgbClr val="196D6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17"/>
          <p:cNvSpPr/>
          <p:nvPr/>
        </p:nvSpPr>
        <p:spPr>
          <a:xfrm>
            <a:off x="2464875" y="1929650"/>
            <a:ext cx="1195200" cy="1910700"/>
          </a:xfrm>
          <a:prstGeom prst="roundRect">
            <a:avLst>
              <a:gd fmla="val 8305" name="adj"/>
            </a:avLst>
          </a:prstGeom>
          <a:solidFill>
            <a:srgbClr val="E8FFFD"/>
          </a:solidFill>
          <a:ln>
            <a:noFill/>
          </a:ln>
          <a:effectLst>
            <a:outerShdw blurRad="57150" rotWithShape="0" algn="bl" dir="5400000" dist="47625">
              <a:srgbClr val="000000">
                <a:alpha val="50000"/>
              </a:srgbClr>
            </a:outerShdw>
          </a:effectLst>
        </p:spPr>
        <p:txBody>
          <a:bodyPr anchorCtr="0" anchor="t" bIns="79775" lIns="79775" spcFirstLastPara="1" rIns="79775" wrap="square" tIns="79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96D63"/>
                </a:solidFill>
                <a:latin typeface="Roboto"/>
                <a:ea typeface="Roboto"/>
                <a:cs typeface="Roboto"/>
                <a:sym typeface="Roboto"/>
              </a:rPr>
              <a:t>MCU</a:t>
            </a:r>
            <a:endParaRPr b="1" sz="1300">
              <a:solidFill>
                <a:srgbClr val="196D6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7"/>
          <p:cNvSpPr/>
          <p:nvPr/>
        </p:nvSpPr>
        <p:spPr>
          <a:xfrm>
            <a:off x="2464875" y="3997425"/>
            <a:ext cx="1195200" cy="474900"/>
          </a:xfrm>
          <a:prstGeom prst="roundRect">
            <a:avLst>
              <a:gd fmla="val 16088" name="adj"/>
            </a:avLst>
          </a:prstGeom>
          <a:solidFill>
            <a:srgbClr val="E8FFFD"/>
          </a:solidFill>
          <a:ln>
            <a:noFill/>
          </a:ln>
          <a:effectLst>
            <a:outerShdw blurRad="57150" rotWithShape="0" algn="bl" dir="5400000" dist="47625">
              <a:srgbClr val="000000">
                <a:alpha val="50000"/>
              </a:srgbClr>
            </a:outerShdw>
          </a:effectLst>
        </p:spPr>
        <p:txBody>
          <a:bodyPr anchorCtr="0" anchor="t" bIns="79775" lIns="79775" spcFirstLastPara="1" rIns="79775" wrap="square" tIns="79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96D63"/>
                </a:solidFill>
                <a:latin typeface="Roboto"/>
                <a:ea typeface="Roboto"/>
                <a:cs typeface="Roboto"/>
                <a:sym typeface="Roboto"/>
              </a:rPr>
              <a:t>GPS</a:t>
            </a:r>
            <a:endParaRPr b="1" sz="1300">
              <a:solidFill>
                <a:srgbClr val="196D6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17"/>
          <p:cNvSpPr/>
          <p:nvPr/>
        </p:nvSpPr>
        <p:spPr>
          <a:xfrm>
            <a:off x="1254700" y="2313275"/>
            <a:ext cx="860100" cy="405600"/>
          </a:xfrm>
          <a:prstGeom prst="roundRect">
            <a:avLst>
              <a:gd fmla="val 16667" name="adj"/>
            </a:avLst>
          </a:prstGeom>
          <a:solidFill>
            <a:srgbClr val="CEF5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Position</a:t>
            </a:r>
            <a:endParaRPr sz="11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2" name="Google Shape;162;p17"/>
          <p:cNvSpPr/>
          <p:nvPr/>
        </p:nvSpPr>
        <p:spPr>
          <a:xfrm>
            <a:off x="1254700" y="2873975"/>
            <a:ext cx="860100" cy="436800"/>
          </a:xfrm>
          <a:prstGeom prst="roundRect">
            <a:avLst>
              <a:gd fmla="val 16667" name="adj"/>
            </a:avLst>
          </a:prstGeom>
          <a:solidFill>
            <a:srgbClr val="CEF5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Status</a:t>
            </a:r>
            <a:endParaRPr sz="11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3" name="Google Shape;163;p17"/>
          <p:cNvSpPr/>
          <p:nvPr/>
        </p:nvSpPr>
        <p:spPr>
          <a:xfrm>
            <a:off x="2595375" y="2313275"/>
            <a:ext cx="934200" cy="405600"/>
          </a:xfrm>
          <a:prstGeom prst="roundRect">
            <a:avLst>
              <a:gd fmla="val 13038" name="adj"/>
            </a:avLst>
          </a:prstGeom>
          <a:solidFill>
            <a:srgbClr val="CEF5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Sensor IO</a:t>
            </a:r>
            <a:endParaRPr sz="11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4" name="Google Shape;164;p17"/>
          <p:cNvSpPr/>
          <p:nvPr/>
        </p:nvSpPr>
        <p:spPr>
          <a:xfrm>
            <a:off x="2595375" y="2812025"/>
            <a:ext cx="934200" cy="405600"/>
          </a:xfrm>
          <a:prstGeom prst="roundRect">
            <a:avLst>
              <a:gd fmla="val 9580" name="adj"/>
            </a:avLst>
          </a:prstGeom>
          <a:solidFill>
            <a:srgbClr val="CEF5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Motor Control</a:t>
            </a:r>
            <a:endParaRPr sz="11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5" name="Google Shape;165;p17"/>
          <p:cNvSpPr/>
          <p:nvPr/>
        </p:nvSpPr>
        <p:spPr>
          <a:xfrm>
            <a:off x="1254700" y="3969050"/>
            <a:ext cx="860100" cy="405600"/>
          </a:xfrm>
          <a:prstGeom prst="roundRect">
            <a:avLst>
              <a:gd fmla="val 16667" name="adj"/>
            </a:avLst>
          </a:prstGeom>
          <a:solidFill>
            <a:srgbClr val="CEF5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ESP8266</a:t>
            </a:r>
            <a:endParaRPr sz="11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6" name="Google Shape;166;p17"/>
          <p:cNvSpPr txBox="1"/>
          <p:nvPr>
            <p:ph type="title"/>
          </p:nvPr>
        </p:nvSpPr>
        <p:spPr>
          <a:xfrm>
            <a:off x="353750" y="70250"/>
            <a:ext cx="56169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MCU/IO - Hunter Britton</a:t>
            </a:r>
            <a:endParaRPr/>
          </a:p>
        </p:txBody>
      </p:sp>
      <p:sp>
        <p:nvSpPr>
          <p:cNvPr id="167" name="Google Shape;167;p17"/>
          <p:cNvSpPr txBox="1"/>
          <p:nvPr/>
        </p:nvSpPr>
        <p:spPr>
          <a:xfrm>
            <a:off x="4572000" y="1865375"/>
            <a:ext cx="4114800" cy="29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Completed </a:t>
            </a:r>
            <a:endParaRPr b="1" sz="16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04482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195"/>
              <a:buFont typeface="Roboto Light"/>
              <a:buChar char="●"/>
            </a:pPr>
            <a:r>
              <a:rPr lang="en" sz="16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GPS Configuration/Testing</a:t>
            </a:r>
            <a:endParaRPr sz="16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482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195"/>
              <a:buFont typeface="Roboto Light"/>
              <a:buChar char="●"/>
            </a:pPr>
            <a:r>
              <a:rPr lang="en" sz="16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SGP4 Geodetic Coordinate Calculations </a:t>
            </a:r>
            <a:endParaRPr sz="16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482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195"/>
              <a:buFont typeface="Roboto Light"/>
              <a:buChar char="●"/>
            </a:pPr>
            <a:r>
              <a:rPr lang="en" sz="16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Display Output</a:t>
            </a:r>
            <a:endParaRPr sz="16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8" name="Google Shape;168;p17"/>
          <p:cNvSpPr/>
          <p:nvPr/>
        </p:nvSpPr>
        <p:spPr>
          <a:xfrm>
            <a:off x="2595375" y="3310775"/>
            <a:ext cx="934200" cy="405600"/>
          </a:xfrm>
          <a:prstGeom prst="roundRect">
            <a:avLst>
              <a:gd fmla="val 9580" name="adj"/>
            </a:avLst>
          </a:prstGeom>
          <a:solidFill>
            <a:srgbClr val="CEF5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SGP4</a:t>
            </a:r>
            <a:endParaRPr sz="11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/>
          <p:nvPr/>
        </p:nvSpPr>
        <p:spPr>
          <a:xfrm>
            <a:off x="500650" y="1050425"/>
            <a:ext cx="3695700" cy="2841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713" y="3218063"/>
            <a:ext cx="3631575" cy="65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8"/>
          <p:cNvPicPr preferRelativeResize="0"/>
          <p:nvPr/>
        </p:nvPicPr>
        <p:blipFill rotWithShape="1">
          <a:blip r:embed="rId4">
            <a:alphaModFix/>
          </a:blip>
          <a:srcRect b="6443" l="1569" r="1559" t="2415"/>
          <a:stretch/>
        </p:blipFill>
        <p:spPr>
          <a:xfrm>
            <a:off x="5140200" y="1050425"/>
            <a:ext cx="3287853" cy="28410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76" name="Google Shape;176;p18"/>
          <p:cNvSpPr txBox="1"/>
          <p:nvPr/>
        </p:nvSpPr>
        <p:spPr>
          <a:xfrm>
            <a:off x="500650" y="4078275"/>
            <a:ext cx="222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Arduino Approximation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7" name="Google Shape;177;p18"/>
          <p:cNvSpPr txBox="1"/>
          <p:nvPr/>
        </p:nvSpPr>
        <p:spPr>
          <a:xfrm>
            <a:off x="5140200" y="4078275"/>
            <a:ext cx="324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Actual Coordinates of ISS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8" name="Google Shape;178;p18"/>
          <p:cNvSpPr txBox="1"/>
          <p:nvPr/>
        </p:nvSpPr>
        <p:spPr>
          <a:xfrm>
            <a:off x="532725" y="1754025"/>
            <a:ext cx="2846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2023-04-11 22:40:40 -&gt;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Latitude: -2.0758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Longitude: -61.7293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Azimuth: 128.21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Elevation: -19.00</a:t>
            </a:r>
            <a:endParaRPr/>
          </a:p>
        </p:txBody>
      </p:sp>
      <p:sp>
        <p:nvSpPr>
          <p:cNvPr id="179" name="Google Shape;179;p18"/>
          <p:cNvSpPr txBox="1"/>
          <p:nvPr>
            <p:ph type="title"/>
          </p:nvPr>
        </p:nvSpPr>
        <p:spPr>
          <a:xfrm>
            <a:off x="90575" y="70250"/>
            <a:ext cx="56721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TLE Propagation - Hunter Britton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/>
          <p:cNvSpPr txBox="1"/>
          <p:nvPr/>
        </p:nvSpPr>
        <p:spPr>
          <a:xfrm>
            <a:off x="500650" y="4078275"/>
            <a:ext cx="222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GPS location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5" name="Google Shape;185;p19"/>
          <p:cNvSpPr txBox="1"/>
          <p:nvPr/>
        </p:nvSpPr>
        <p:spPr>
          <a:xfrm>
            <a:off x="5140200" y="4078275"/>
            <a:ext cx="324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Location on Map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6" name="Google Shape;186;p19"/>
          <p:cNvSpPr txBox="1"/>
          <p:nvPr>
            <p:ph type="title"/>
          </p:nvPr>
        </p:nvSpPr>
        <p:spPr>
          <a:xfrm>
            <a:off x="90575" y="70250"/>
            <a:ext cx="56721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GPS Location </a:t>
            </a:r>
            <a:r>
              <a:rPr lang="en"/>
              <a:t>- Hunter Britton</a:t>
            </a:r>
            <a:endParaRPr/>
          </a:p>
        </p:txBody>
      </p:sp>
      <p:pic>
        <p:nvPicPr>
          <p:cNvPr id="187" name="Google Shape;1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750" y="1050413"/>
            <a:ext cx="4111483" cy="256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720" y="1344525"/>
            <a:ext cx="4434970" cy="1981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/>
          <p:nvPr>
            <p:ph type="title"/>
          </p:nvPr>
        </p:nvSpPr>
        <p:spPr>
          <a:xfrm>
            <a:off x="373500" y="104825"/>
            <a:ext cx="5616900" cy="5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Approximation</a:t>
            </a:r>
            <a:r>
              <a:rPr lang="en" sz="2000"/>
              <a:t> % </a:t>
            </a:r>
            <a:r>
              <a:rPr lang="en" sz="2000"/>
              <a:t>Error</a:t>
            </a:r>
            <a:r>
              <a:rPr lang="en" sz="2000"/>
              <a:t> - Hunter Britton</a:t>
            </a:r>
            <a:endParaRPr sz="2000"/>
          </a:p>
        </p:txBody>
      </p:sp>
      <p:pic>
        <p:nvPicPr>
          <p:cNvPr id="194" name="Google Shape;19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02150"/>
            <a:ext cx="6920549" cy="33392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5" name="Google Shape;195;p20"/>
          <p:cNvGraphicFramePr/>
          <p:nvPr/>
        </p:nvGraphicFramePr>
        <p:xfrm>
          <a:off x="6920550" y="110877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{2E22926C-8644-4B77-9078-23B042B0570F}</a:tableStyleId>
              </a:tblPr>
              <a:tblGrid>
                <a:gridCol w="1077875"/>
                <a:gridCol w="1077875"/>
              </a:tblGrid>
              <a:tr h="73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Average Azimuth Error (%)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0.07293906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Average Elevation Error (%)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0.247401878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Average Latitude Error (%)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0.762077124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Average Longitude Error (%)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1.033784615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833175" y="1279150"/>
            <a:ext cx="3108900" cy="3450000"/>
          </a:xfrm>
          <a:prstGeom prst="roundRect">
            <a:avLst>
              <a:gd fmla="val 6949" name="adj"/>
            </a:avLst>
          </a:prstGeom>
          <a:solidFill>
            <a:srgbClr val="FCBC05"/>
          </a:solidFill>
          <a:ln>
            <a:noFill/>
          </a:ln>
          <a:effectLst>
            <a:outerShdw blurRad="157163" rotWithShape="0" algn="bl" dir="4200000" dist="38100">
              <a:srgbClr val="000000">
                <a:alpha val="20000"/>
              </a:srgbClr>
            </a:outerShdw>
          </a:effectLst>
        </p:spPr>
        <p:txBody>
          <a:bodyPr anchorCtr="0" anchor="t" bIns="79775" lIns="79775" spcFirstLastPara="1" rIns="79775" wrap="square" tIns="79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Custom PCB</a:t>
            </a:r>
            <a:endParaRPr b="1"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1" name="Google Shape;201;p21"/>
          <p:cNvSpPr/>
          <p:nvPr/>
        </p:nvSpPr>
        <p:spPr>
          <a:xfrm>
            <a:off x="1108713" y="2973500"/>
            <a:ext cx="2557800" cy="1605300"/>
          </a:xfrm>
          <a:prstGeom prst="roundRect">
            <a:avLst>
              <a:gd fmla="val 6569" name="adj"/>
            </a:avLst>
          </a:prstGeom>
          <a:solidFill>
            <a:srgbClr val="FFFCF3"/>
          </a:solidFill>
          <a:ln>
            <a:noFill/>
          </a:ln>
          <a:effectLst>
            <a:outerShdw blurRad="57150" rotWithShape="0" algn="bl" dist="28575">
              <a:srgbClr val="000000">
                <a:alpha val="35000"/>
              </a:srgbClr>
            </a:outerShdw>
          </a:effectLst>
        </p:spPr>
        <p:txBody>
          <a:bodyPr anchorCtr="0" anchor="t" bIns="79775" lIns="79775" spcFirstLastPara="1" rIns="79775" wrap="square" tIns="79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PSU</a:t>
            </a:r>
            <a:endParaRPr b="1" sz="1300"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21"/>
          <p:cNvSpPr/>
          <p:nvPr/>
        </p:nvSpPr>
        <p:spPr>
          <a:xfrm>
            <a:off x="1100763" y="1774138"/>
            <a:ext cx="2573700" cy="1065900"/>
          </a:xfrm>
          <a:prstGeom prst="roundRect">
            <a:avLst>
              <a:gd fmla="val 9335" name="adj"/>
            </a:avLst>
          </a:prstGeom>
          <a:solidFill>
            <a:srgbClr val="FFFCF3"/>
          </a:solidFill>
          <a:ln>
            <a:noFill/>
          </a:ln>
          <a:effectLst>
            <a:outerShdw blurRad="57150" rotWithShape="0" algn="bl" dist="28575">
              <a:srgbClr val="000000">
                <a:alpha val="35000"/>
              </a:srgbClr>
            </a:outerShdw>
          </a:effectLst>
        </p:spPr>
        <p:txBody>
          <a:bodyPr anchorCtr="0" anchor="t" bIns="79775" lIns="79775" spcFirstLastPara="1" rIns="79775" wrap="square" tIns="79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Motor Driver</a:t>
            </a:r>
            <a:endParaRPr b="1" sz="1300"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21"/>
          <p:cNvSpPr/>
          <p:nvPr/>
        </p:nvSpPr>
        <p:spPr>
          <a:xfrm>
            <a:off x="1332525" y="2222800"/>
            <a:ext cx="2110200" cy="4605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2A</a:t>
            </a:r>
            <a:endParaRPr sz="11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4" name="Google Shape;204;p21"/>
          <p:cNvSpPr/>
          <p:nvPr/>
        </p:nvSpPr>
        <p:spPr>
          <a:xfrm>
            <a:off x="2123775" y="3902925"/>
            <a:ext cx="1365900" cy="536400"/>
          </a:xfrm>
          <a:prstGeom prst="roundRect">
            <a:avLst>
              <a:gd fmla="val 14146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MCU</a:t>
            </a:r>
            <a:endParaRPr sz="11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(9 VDC/200 mA)</a:t>
            </a:r>
            <a:endParaRPr sz="11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5" name="Google Shape;205;p21"/>
          <p:cNvSpPr/>
          <p:nvPr/>
        </p:nvSpPr>
        <p:spPr>
          <a:xfrm>
            <a:off x="1237575" y="3299150"/>
            <a:ext cx="2205300" cy="536400"/>
          </a:xfrm>
          <a:prstGeom prst="roundRect">
            <a:avLst>
              <a:gd fmla="val 1275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Motor Driver</a:t>
            </a:r>
            <a:endParaRPr sz="11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(24 V/2A) (6V/70mA)</a:t>
            </a:r>
            <a:endParaRPr sz="11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6" name="Google Shape;206;p21"/>
          <p:cNvSpPr/>
          <p:nvPr/>
        </p:nvSpPr>
        <p:spPr>
          <a:xfrm>
            <a:off x="1237575" y="3902925"/>
            <a:ext cx="819900" cy="536400"/>
          </a:xfrm>
          <a:prstGeom prst="roundRect">
            <a:avLst>
              <a:gd fmla="val 14146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110 VAC</a:t>
            </a:r>
            <a:endParaRPr sz="11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Input</a:t>
            </a:r>
            <a:endParaRPr sz="11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7" name="Google Shape;207;p21"/>
          <p:cNvSpPr txBox="1"/>
          <p:nvPr>
            <p:ph type="title"/>
          </p:nvPr>
        </p:nvSpPr>
        <p:spPr>
          <a:xfrm>
            <a:off x="353750" y="70250"/>
            <a:ext cx="56169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PSU/ Motor - Michael Raabe</a:t>
            </a:r>
            <a:endParaRPr/>
          </a:p>
        </p:txBody>
      </p:sp>
      <p:sp>
        <p:nvSpPr>
          <p:cNvPr id="208" name="Google Shape;208;p21"/>
          <p:cNvSpPr txBox="1"/>
          <p:nvPr/>
        </p:nvSpPr>
        <p:spPr>
          <a:xfrm>
            <a:off x="4572000" y="1976800"/>
            <a:ext cx="41148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Tasks</a:t>
            </a:r>
            <a:r>
              <a:rPr lang="en" sz="18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18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04482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195"/>
              <a:buFont typeface="Roboto Light"/>
              <a:buChar char="●"/>
            </a:pPr>
            <a:r>
              <a:rPr lang="en" sz="16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Schematics/Simulations (Done)</a:t>
            </a:r>
            <a:endParaRPr sz="16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482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195"/>
              <a:buFont typeface="Roboto Light"/>
              <a:buChar char="●"/>
            </a:pPr>
            <a:r>
              <a:rPr lang="en" sz="16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Perfboard Prototype (In Progress)</a:t>
            </a:r>
            <a:endParaRPr sz="16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482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195"/>
              <a:buFont typeface="Roboto Light"/>
              <a:buChar char="●"/>
            </a:pPr>
            <a:r>
              <a:rPr lang="en" sz="16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PCB Layout (In Progress)</a:t>
            </a:r>
            <a:endParaRPr sz="16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